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2" r:id="rId5"/>
  </p:sldMasterIdLst>
  <p:notesMasterIdLst>
    <p:notesMasterId r:id="rId23"/>
  </p:notesMasterIdLst>
  <p:handoutMasterIdLst>
    <p:handoutMasterId r:id="rId24"/>
  </p:handoutMasterIdLst>
  <p:sldIdLst>
    <p:sldId id="354" r:id="rId6"/>
    <p:sldId id="357" r:id="rId7"/>
    <p:sldId id="359" r:id="rId8"/>
    <p:sldId id="360" r:id="rId9"/>
    <p:sldId id="361" r:id="rId10"/>
    <p:sldId id="362" r:id="rId11"/>
    <p:sldId id="363" r:id="rId12"/>
    <p:sldId id="364" r:id="rId13"/>
    <p:sldId id="365" r:id="rId14"/>
    <p:sldId id="366" r:id="rId15"/>
    <p:sldId id="356" r:id="rId16"/>
    <p:sldId id="283" r:id="rId17"/>
    <p:sldId id="271" r:id="rId18"/>
    <p:sldId id="284" r:id="rId19"/>
    <p:sldId id="285" r:id="rId20"/>
    <p:sldId id="286" r:id="rId21"/>
    <p:sldId id="35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EF"/>
    <a:srgbClr val="024EA2"/>
    <a:srgbClr val="6BB745"/>
    <a:srgbClr val="174194"/>
    <a:srgbClr val="164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Sötét stílus 1 – 1. jelölőszín">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84939" autoAdjust="0"/>
  </p:normalViewPr>
  <p:slideViewPr>
    <p:cSldViewPr snapToGrid="0" snapToObjects="1">
      <p:cViewPr varScale="1">
        <p:scale>
          <a:sx n="53" d="100"/>
          <a:sy n="53" d="100"/>
        </p:scale>
        <p:origin x="922"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8" d="100"/>
          <a:sy n="48" d="100"/>
        </p:scale>
        <p:origin x="2688"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B1550C7D-D079-4D10-97A0-918F22F377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4B3F4185-E3C4-44A7-9309-C97D1C8CB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1CFA94-4B28-41BF-8DE1-7EAEEFF71797}" type="datetimeFigureOut">
              <a:rPr lang="hu-HU" smtClean="0"/>
              <a:t>2019. 05. 09.</a:t>
            </a:fld>
            <a:endParaRPr lang="hu-HU"/>
          </a:p>
        </p:txBody>
      </p:sp>
      <p:sp>
        <p:nvSpPr>
          <p:cNvPr id="4" name="Élőláb helye 3">
            <a:extLst>
              <a:ext uri="{FF2B5EF4-FFF2-40B4-BE49-F238E27FC236}">
                <a16:creationId xmlns:a16="http://schemas.microsoft.com/office/drawing/2014/main" id="{4FB68F03-B57C-4FD4-9AFA-AB94043676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FB2E5253-9798-4700-B391-1BC7B7AAEF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59207B-AD10-4B00-A5A1-D6690C7D594B}" type="slidenum">
              <a:rPr lang="hu-HU" smtClean="0"/>
              <a:t>‹#›</a:t>
            </a:fld>
            <a:endParaRPr lang="hu-HU"/>
          </a:p>
        </p:txBody>
      </p:sp>
    </p:spTree>
    <p:extLst>
      <p:ext uri="{BB962C8B-B14F-4D97-AF65-F5344CB8AC3E}">
        <p14:creationId xmlns:p14="http://schemas.microsoft.com/office/powerpoint/2010/main" val="2976639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EA756-BD24-1B47-9390-448DC521E8F4}" type="datetimeFigureOut">
              <a:rPr lang="en-US" smtClean="0"/>
              <a:t>5/9/2019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2CEE8-0B49-3F42-AE17-BFB0B230F701}" type="slidenum">
              <a:rPr lang="en-US" smtClean="0"/>
              <a:t>‹#›</a:t>
            </a:fld>
            <a:endParaRPr lang="en-US"/>
          </a:p>
        </p:txBody>
      </p:sp>
    </p:spTree>
    <p:extLst>
      <p:ext uri="{BB962C8B-B14F-4D97-AF65-F5344CB8AC3E}">
        <p14:creationId xmlns:p14="http://schemas.microsoft.com/office/powerpoint/2010/main" val="213746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azure/cognitive-services/text-analytics/how-tos/text-analytics-how-to-sentiment-analysi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docs.microsoft.com/azure/cognitive-services/computer-vision/concept-tagging-images" TargetMode="External"/><Relationship Id="rId5" Type="http://schemas.openxmlformats.org/officeDocument/2006/relationships/hyperlink" Target="https://docs.microsoft.com/azure/cognitive-services/text-analytics/how-tos/text-analytics-how-to-language-detection" TargetMode="External"/><Relationship Id="rId4" Type="http://schemas.openxmlformats.org/officeDocument/2006/relationships/hyperlink" Target="https://docs.microsoft.com/azure/cognitive-services/text-analytics/how-tos/text-analytics-how-to-keyword-extracti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36291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a:t>
            </a:r>
            <a:r>
              <a:rPr lang="hu-HU" dirty="0" err="1"/>
              <a:t>Power</a:t>
            </a:r>
            <a:r>
              <a:rPr lang="hu-HU" dirty="0"/>
              <a:t> BI jelenleg az alábbi </a:t>
            </a:r>
            <a:r>
              <a:rPr lang="hu-HU" dirty="0" err="1"/>
              <a:t>Azure</a:t>
            </a:r>
            <a:r>
              <a:rPr lang="hu-HU" dirty="0"/>
              <a:t> </a:t>
            </a:r>
            <a:r>
              <a:rPr lang="hu-HU" dirty="0" err="1"/>
              <a:t>Cognitive</a:t>
            </a:r>
            <a:r>
              <a:rPr lang="hu-HU" dirty="0"/>
              <a:t> </a:t>
            </a:r>
            <a:r>
              <a:rPr lang="hu-HU" dirty="0" err="1"/>
              <a:t>Services</a:t>
            </a:r>
            <a:r>
              <a:rPr lang="hu-HU" dirty="0"/>
              <a:t> szolgáltatásokat támogatja: </a:t>
            </a:r>
            <a:r>
              <a:rPr lang="hu-HU" sz="1200" b="0" i="0" u="sng" kern="1200" dirty="0">
                <a:solidFill>
                  <a:schemeClr val="tx1"/>
                </a:solidFill>
                <a:effectLst/>
                <a:latin typeface="+mn-lt"/>
                <a:ea typeface="+mn-ea"/>
                <a:cs typeface="+mn-cs"/>
                <a:hlinkClick r:id="rId3"/>
              </a:rPr>
              <a:t>Hangulatelemzés</a:t>
            </a:r>
            <a:r>
              <a:rPr lang="hu-HU" sz="1200" b="0" i="0" kern="1200" dirty="0">
                <a:solidFill>
                  <a:schemeClr val="tx1"/>
                </a:solidFill>
                <a:effectLst/>
                <a:latin typeface="+mn-lt"/>
                <a:ea typeface="+mn-ea"/>
                <a:cs typeface="+mn-cs"/>
              </a:rPr>
              <a:t>, </a:t>
            </a:r>
            <a:r>
              <a:rPr lang="hu-HU" sz="1200" b="0" i="0" u="sng" kern="1200" dirty="0">
                <a:solidFill>
                  <a:schemeClr val="tx1"/>
                </a:solidFill>
                <a:effectLst/>
                <a:latin typeface="+mn-lt"/>
                <a:ea typeface="+mn-ea"/>
                <a:cs typeface="+mn-cs"/>
                <a:hlinkClick r:id="rId4"/>
              </a:rPr>
              <a:t>Kulcsszókeresés</a:t>
            </a:r>
            <a:r>
              <a:rPr lang="hu-HU" sz="1200" b="0" i="0" kern="1200" dirty="0">
                <a:solidFill>
                  <a:schemeClr val="tx1"/>
                </a:solidFill>
                <a:effectLst/>
                <a:latin typeface="+mn-lt"/>
                <a:ea typeface="+mn-ea"/>
                <a:cs typeface="+mn-cs"/>
              </a:rPr>
              <a:t>, </a:t>
            </a:r>
            <a:r>
              <a:rPr lang="hu-HU" sz="1200" b="0" i="0" u="sng" kern="1200" dirty="0">
                <a:solidFill>
                  <a:schemeClr val="tx1"/>
                </a:solidFill>
                <a:effectLst/>
                <a:latin typeface="+mn-lt"/>
                <a:ea typeface="+mn-ea"/>
                <a:cs typeface="+mn-cs"/>
                <a:hlinkClick r:id="rId5"/>
              </a:rPr>
              <a:t>Nyelvfelismerés</a:t>
            </a:r>
            <a:r>
              <a:rPr lang="hu-HU" sz="1200" b="0" i="0" kern="1200" dirty="0">
                <a:solidFill>
                  <a:schemeClr val="tx1"/>
                </a:solidFill>
                <a:effectLst/>
                <a:latin typeface="+mn-lt"/>
                <a:ea typeface="+mn-ea"/>
                <a:cs typeface="+mn-cs"/>
              </a:rPr>
              <a:t> és </a:t>
            </a:r>
            <a:r>
              <a:rPr lang="hu-HU" sz="1200" b="0" i="0" u="sng" kern="1200" dirty="0">
                <a:solidFill>
                  <a:schemeClr val="tx1"/>
                </a:solidFill>
                <a:effectLst/>
                <a:latin typeface="+mn-lt"/>
                <a:ea typeface="+mn-ea"/>
                <a:cs typeface="+mn-cs"/>
                <a:hlinkClick r:id="rId6"/>
              </a:rPr>
              <a:t>Képcímkézés</a:t>
            </a:r>
            <a:r>
              <a:rPr lang="hu-HU" sz="1200" b="0" i="0" kern="1200" dirty="0">
                <a:solidFill>
                  <a:schemeClr val="tx1"/>
                </a:solidFill>
                <a:effectLst/>
                <a:latin typeface="+mn-lt"/>
                <a:ea typeface="+mn-ea"/>
                <a:cs typeface="+mn-cs"/>
              </a:rPr>
              <a:t>. </a:t>
            </a:r>
          </a:p>
          <a:p>
            <a:endParaRPr lang="hu-HU" dirty="0"/>
          </a:p>
        </p:txBody>
      </p:sp>
      <p:sp>
        <p:nvSpPr>
          <p:cNvPr id="4" name="Dia számának helye 3"/>
          <p:cNvSpPr>
            <a:spLocks noGrp="1"/>
          </p:cNvSpPr>
          <p:nvPr>
            <p:ph type="sldNum" sz="quarter" idx="5"/>
          </p:nvPr>
        </p:nvSpPr>
        <p:spPr/>
        <p:txBody>
          <a:bodyPr/>
          <a:lstStyle/>
          <a:p>
            <a:fld id="{EA62CEE8-0B49-3F42-AE17-BFB0B230F701}" type="slidenum">
              <a:rPr lang="en-US" smtClean="0"/>
              <a:t>2</a:t>
            </a:fld>
            <a:endParaRPr lang="en-US"/>
          </a:p>
        </p:txBody>
      </p:sp>
    </p:spTree>
    <p:extLst>
      <p:ext uri="{BB962C8B-B14F-4D97-AF65-F5344CB8AC3E}">
        <p14:creationId xmlns:p14="http://schemas.microsoft.com/office/powerpoint/2010/main" val="2325321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feladat végrehajtásához prémium </a:t>
            </a:r>
            <a:r>
              <a:rPr lang="hu-HU" dirty="0" err="1"/>
              <a:t>Power</a:t>
            </a:r>
            <a:r>
              <a:rPr lang="hu-HU" dirty="0"/>
              <a:t> BI account szükséges, amit oktatási intézmények </a:t>
            </a:r>
            <a:r>
              <a:rPr lang="hu-HU" dirty="0" err="1"/>
              <a:t>időkorlátosan</a:t>
            </a:r>
            <a:r>
              <a:rPr lang="hu-HU" dirty="0"/>
              <a:t> tudnak igényelni.</a:t>
            </a:r>
          </a:p>
        </p:txBody>
      </p:sp>
      <p:sp>
        <p:nvSpPr>
          <p:cNvPr id="4" name="Dia számának helye 3"/>
          <p:cNvSpPr>
            <a:spLocks noGrp="1"/>
          </p:cNvSpPr>
          <p:nvPr>
            <p:ph type="sldNum" sz="quarter" idx="5"/>
          </p:nvPr>
        </p:nvSpPr>
        <p:spPr/>
        <p:txBody>
          <a:bodyPr/>
          <a:lstStyle/>
          <a:p>
            <a:fld id="{EA62CEE8-0B49-3F42-AE17-BFB0B230F701}" type="slidenum">
              <a:rPr lang="en-US" smtClean="0"/>
              <a:t>3</a:t>
            </a:fld>
            <a:endParaRPr lang="en-US"/>
          </a:p>
        </p:txBody>
      </p:sp>
    </p:spTree>
    <p:extLst>
      <p:ext uri="{BB962C8B-B14F-4D97-AF65-F5344CB8AC3E}">
        <p14:creationId xmlns:p14="http://schemas.microsoft.com/office/powerpoint/2010/main" val="436877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EA62CEE8-0B49-3F42-AE17-BFB0B230F701}" type="slidenum">
              <a:rPr lang="en-US" smtClean="0"/>
              <a:t>6</a:t>
            </a:fld>
            <a:endParaRPr lang="en-US"/>
          </a:p>
        </p:txBody>
      </p:sp>
    </p:spTree>
    <p:extLst>
      <p:ext uri="{BB962C8B-B14F-4D97-AF65-F5344CB8AC3E}">
        <p14:creationId xmlns:p14="http://schemas.microsoft.com/office/powerpoint/2010/main" val="276418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5/9/2019 8:21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21732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2" name="Imag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1841874" cy="6858000"/>
          </a:xfrm>
          <a:prstGeom prst="rect">
            <a:avLst/>
          </a:prstGeom>
          <a:effectLst>
            <a:softEdge rad="0"/>
          </a:effectLst>
        </p:spPr>
      </p:pic>
      <p:sp>
        <p:nvSpPr>
          <p:cNvPr id="21" name="Text Placeholder 2"/>
          <p:cNvSpPr>
            <a:spLocks noGrp="1"/>
          </p:cNvSpPr>
          <p:nvPr>
            <p:ph type="body" sz="quarter" idx="13" hasCustomPrompt="1"/>
          </p:nvPr>
        </p:nvSpPr>
        <p:spPr>
          <a:xfrm>
            <a:off x="7715251" y="2471458"/>
            <a:ext cx="4126624" cy="1172673"/>
          </a:xfrm>
          <a:prstGeom prst="rect">
            <a:avLst/>
          </a:prstGeom>
        </p:spPr>
        <p:txBody>
          <a:bodyPr>
            <a:normAutofit/>
          </a:bodyPr>
          <a:lstStyle>
            <a:lvl1pPr marL="0" indent="0">
              <a:buNone/>
              <a:defRPr sz="3700" b="1" baseline="0">
                <a:solidFill>
                  <a:srgbClr val="16448A"/>
                </a:solidFill>
                <a:latin typeface="Arial" charset="0"/>
                <a:ea typeface="Arial" charset="0"/>
                <a:cs typeface="Arial" charset="0"/>
              </a:defRPr>
            </a:lvl1pPr>
          </a:lstStyle>
          <a:p>
            <a:pPr lvl="0"/>
            <a:r>
              <a:rPr lang="en-US" dirty="0"/>
              <a:t>PRESENTATION SLIDE</a:t>
            </a:r>
          </a:p>
        </p:txBody>
      </p:sp>
      <p:sp>
        <p:nvSpPr>
          <p:cNvPr id="22" name="Text Placeholder 4"/>
          <p:cNvSpPr>
            <a:spLocks noGrp="1"/>
          </p:cNvSpPr>
          <p:nvPr>
            <p:ph type="body" sz="quarter" idx="14" hasCustomPrompt="1"/>
          </p:nvPr>
        </p:nvSpPr>
        <p:spPr>
          <a:xfrm>
            <a:off x="7740191" y="3778112"/>
            <a:ext cx="3656120" cy="453605"/>
          </a:xfrm>
          <a:prstGeom prst="rect">
            <a:avLst/>
          </a:prstGeom>
        </p:spPr>
        <p:txBody>
          <a:bodyPr/>
          <a:lstStyle>
            <a:lvl1pPr marL="0" indent="0">
              <a:buNone/>
              <a:defRPr sz="3200">
                <a:solidFill>
                  <a:schemeClr val="tx1"/>
                </a:solidFill>
                <a:latin typeface="Arial" charset="0"/>
                <a:ea typeface="Arial" charset="0"/>
                <a:cs typeface="Arial" charset="0"/>
              </a:defRPr>
            </a:lvl1pPr>
          </a:lstStyle>
          <a:p>
            <a:pPr lvl="0"/>
            <a:r>
              <a:rPr lang="en-US" dirty="0"/>
              <a:t>SUBTITLE</a:t>
            </a:r>
          </a:p>
        </p:txBody>
      </p:sp>
      <p:sp>
        <p:nvSpPr>
          <p:cNvPr id="23" name="Text Placeholder 7"/>
          <p:cNvSpPr>
            <a:spLocks noGrp="1"/>
          </p:cNvSpPr>
          <p:nvPr>
            <p:ph type="body" sz="quarter" idx="15" hasCustomPrompt="1"/>
          </p:nvPr>
        </p:nvSpPr>
        <p:spPr>
          <a:xfrm>
            <a:off x="7751328" y="4462225"/>
            <a:ext cx="3431022" cy="378066"/>
          </a:xfrm>
          <a:prstGeom prst="rect">
            <a:avLst/>
          </a:prstGeom>
        </p:spPr>
        <p:txBody>
          <a:bodyPr/>
          <a:lstStyle>
            <a:lvl1pPr marL="0" indent="0">
              <a:buNone/>
              <a:defRPr sz="2200" b="0" baseline="0">
                <a:solidFill>
                  <a:schemeClr val="accent3">
                    <a:lumMod val="75000"/>
                  </a:schemeClr>
                </a:solidFill>
                <a:latin typeface="Arial" charset="0"/>
                <a:ea typeface="Arial" charset="0"/>
                <a:cs typeface="Arial" charset="0"/>
              </a:defRPr>
            </a:lvl1pPr>
          </a:lstStyle>
          <a:p>
            <a:pPr lvl="0"/>
            <a:r>
              <a:rPr lang="en-US" dirty="0"/>
              <a:t>SPEAKER: ANOTHER</a:t>
            </a:r>
          </a:p>
        </p:txBody>
      </p:sp>
      <p:sp>
        <p:nvSpPr>
          <p:cNvPr id="4" name="Date Placeholder 3"/>
          <p:cNvSpPr>
            <a:spLocks noGrp="1"/>
          </p:cNvSpPr>
          <p:nvPr>
            <p:ph type="dt" sz="half" idx="10"/>
          </p:nvPr>
        </p:nvSpPr>
        <p:spPr>
          <a:xfrm>
            <a:off x="731397" y="6356350"/>
            <a:ext cx="1509074" cy="365125"/>
          </a:xfrm>
        </p:spPr>
        <p:txBody>
          <a:bodyPr/>
          <a:lstStyle>
            <a:lvl1pPr>
              <a:defRPr>
                <a:solidFill>
                  <a:schemeClr val="bg1"/>
                </a:solidFill>
              </a:defRPr>
            </a:lvl1pPr>
          </a:lstStyle>
          <a:p>
            <a:fld id="{BDC6CC35-9E77-E043-AA55-7F9B9B29F780}" type="datetime1">
              <a:rPr lang="en-GB" smtClean="0"/>
              <a:pPr/>
              <a:t>09/05/2019</a:t>
            </a:fld>
            <a:endParaRPr lang="en-US" dirty="0"/>
          </a:p>
        </p:txBody>
      </p:sp>
      <p:sp>
        <p:nvSpPr>
          <p:cNvPr id="5" name="Footer Placeholder 4"/>
          <p:cNvSpPr>
            <a:spLocks noGrp="1"/>
          </p:cNvSpPr>
          <p:nvPr>
            <p:ph type="ftr" sz="quarter" idx="11"/>
          </p:nvPr>
        </p:nvSpPr>
        <p:spPr>
          <a:xfrm>
            <a:off x="2464067" y="6356350"/>
            <a:ext cx="5689333" cy="365125"/>
          </a:xfrm>
        </p:spPr>
        <p:txBody>
          <a:bodyPr/>
          <a:lstStyle>
            <a:lvl1pPr algn="l">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CCFAC09-9891-B14F-8C60-CFC3102B2DAB}" type="slidenum">
              <a:rPr lang="en-US" smtClean="0"/>
              <a:pPr/>
              <a:t>‹#›</a:t>
            </a:fld>
            <a:endParaRPr lang="en-US" dirty="0"/>
          </a:p>
        </p:txBody>
      </p:sp>
    </p:spTree>
    <p:extLst>
      <p:ext uri="{BB962C8B-B14F-4D97-AF65-F5344CB8AC3E}">
        <p14:creationId xmlns:p14="http://schemas.microsoft.com/office/powerpoint/2010/main" val="478198565"/>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Text Slide">
    <p:spTree>
      <p:nvGrpSpPr>
        <p:cNvPr id="1" name=""/>
        <p:cNvGrpSpPr/>
        <p:nvPr/>
      </p:nvGrpSpPr>
      <p:grpSpPr>
        <a:xfrm>
          <a:off x="0" y="0"/>
          <a:ext cx="0" cy="0"/>
          <a:chOff x="0" y="0"/>
          <a:chExt cx="0" cy="0"/>
        </a:xfrm>
      </p:grpSpPr>
      <p:sp>
        <p:nvSpPr>
          <p:cNvPr id="20" name="Rectangle 19"/>
          <p:cNvSpPr/>
          <p:nvPr userDrawn="1"/>
        </p:nvSpPr>
        <p:spPr>
          <a:xfrm>
            <a:off x="11360943" y="6467128"/>
            <a:ext cx="319318" cy="230832"/>
          </a:xfrm>
          <a:prstGeom prst="rect">
            <a:avLst/>
          </a:prstGeom>
        </p:spPr>
        <p:txBody>
          <a:bodyPr wrap="none">
            <a:spAutoFit/>
          </a:bodyPr>
          <a:lstStyle/>
          <a:p>
            <a:pPr algn="ctr"/>
            <a:fld id="{C2DE46A0-92A9-4CB6-B66D-C429D4C93DD8}" type="slidenum">
              <a:rPr lang="en-GB" sz="900" smtClean="0">
                <a:solidFill>
                  <a:srgbClr val="FFFFFF"/>
                </a:solidFill>
                <a:latin typeface="Titillium" pitchFamily="50" charset="0"/>
              </a:rPr>
              <a:pPr algn="ctr"/>
              <a:t>‹#›</a:t>
            </a:fld>
            <a:endParaRPr lang="en-GB" sz="900" dirty="0">
              <a:solidFill>
                <a:srgbClr val="FFFFFF"/>
              </a:solidFill>
              <a:latin typeface="Titillium" pitchFamily="50" charset="0"/>
            </a:endParaRPr>
          </a:p>
        </p:txBody>
      </p:sp>
      <p:sp>
        <p:nvSpPr>
          <p:cNvPr id="3" name="Text Placeholder 2"/>
          <p:cNvSpPr>
            <a:spLocks noGrp="1"/>
          </p:cNvSpPr>
          <p:nvPr>
            <p:ph type="body" sz="quarter" idx="15" hasCustomPrompt="1"/>
          </p:nvPr>
        </p:nvSpPr>
        <p:spPr>
          <a:xfrm>
            <a:off x="623393" y="541719"/>
            <a:ext cx="7872908" cy="432048"/>
          </a:xfrm>
          <a:prstGeom prst="rect">
            <a:avLst/>
          </a:prstGeom>
        </p:spPr>
        <p:txBody>
          <a:bodyPr/>
          <a:lstStyle>
            <a:lvl1pPr marL="0" indent="0">
              <a:buNone/>
              <a:defRPr sz="3000">
                <a:solidFill>
                  <a:schemeClr val="tx2"/>
                </a:solidFill>
              </a:defRPr>
            </a:lvl1pPr>
          </a:lstStyle>
          <a:p>
            <a:pPr lvl="0"/>
            <a:r>
              <a:rPr lang="en-GB" dirty="0"/>
              <a:t>Title</a:t>
            </a:r>
          </a:p>
        </p:txBody>
      </p:sp>
      <p:sp>
        <p:nvSpPr>
          <p:cNvPr id="5" name="Text Placeholder 4"/>
          <p:cNvSpPr>
            <a:spLocks noGrp="1"/>
          </p:cNvSpPr>
          <p:nvPr>
            <p:ph type="body" sz="quarter" idx="16" hasCustomPrompt="1"/>
          </p:nvPr>
        </p:nvSpPr>
        <p:spPr>
          <a:xfrm>
            <a:off x="623393" y="1196976"/>
            <a:ext cx="7872908" cy="4176713"/>
          </a:xfrm>
          <a:prstGeom prst="rect">
            <a:avLst/>
          </a:prstGeom>
        </p:spPr>
        <p:txBody>
          <a:bodyPr/>
          <a:lstStyle>
            <a:lvl1pPr marL="0" indent="-180000">
              <a:lnSpc>
                <a:spcPct val="113000"/>
              </a:lnSpc>
              <a:spcBef>
                <a:spcPts val="0"/>
              </a:spcBef>
              <a:buClr>
                <a:schemeClr val="tx2"/>
              </a:buClr>
              <a:buFont typeface="Arial" pitchFamily="34" charset="0"/>
              <a:buChar char="•"/>
              <a:defRPr sz="2000">
                <a:solidFill>
                  <a:schemeClr val="tx1"/>
                </a:solidFill>
              </a:defRPr>
            </a:lvl1pPr>
            <a:lvl2pPr marL="648000" indent="-180000">
              <a:lnSpc>
                <a:spcPct val="113000"/>
              </a:lnSpc>
              <a:buClr>
                <a:schemeClr val="tx2"/>
              </a:buClr>
              <a:buFont typeface="Arial" pitchFamily="34" charset="0"/>
              <a:buChar char="•"/>
              <a:defRPr sz="2000"/>
            </a:lvl2pPr>
            <a:lvl3pPr indent="-180000">
              <a:lnSpc>
                <a:spcPct val="113000"/>
              </a:lnSpc>
              <a:buClr>
                <a:schemeClr val="tx2"/>
              </a:buClr>
              <a:defRPr sz="2000" baseline="0"/>
            </a:lvl3pPr>
            <a:lvl4pPr marL="1600200" indent="-180000">
              <a:lnSpc>
                <a:spcPct val="113000"/>
              </a:lnSpc>
              <a:buClr>
                <a:schemeClr val="tx2"/>
              </a:buClr>
              <a:buFont typeface="Arial" pitchFamily="34" charset="0"/>
              <a:buChar char="•"/>
              <a:defRPr sz="2000"/>
            </a:lvl4pPr>
          </a:lstStyle>
          <a:p>
            <a:pPr lvl="0"/>
            <a:r>
              <a:rPr lang="en-GB" sz="2000" dirty="0"/>
              <a:t>Text Here</a:t>
            </a:r>
          </a:p>
          <a:p>
            <a:pPr lvl="1"/>
            <a:r>
              <a:rPr lang="en-GB" sz="2000" dirty="0"/>
              <a:t>Text Here</a:t>
            </a:r>
          </a:p>
          <a:p>
            <a:pPr lvl="2"/>
            <a:r>
              <a:rPr lang="en-GB" dirty="0"/>
              <a:t>Text Here</a:t>
            </a:r>
          </a:p>
          <a:p>
            <a:pPr lvl="3"/>
            <a:r>
              <a:rPr lang="en-GB" dirty="0"/>
              <a:t>Text Here</a:t>
            </a:r>
          </a:p>
          <a:p>
            <a:pPr lvl="2"/>
            <a:endParaRPr lang="en-GB" dirty="0"/>
          </a:p>
        </p:txBody>
      </p:sp>
    </p:spTree>
    <p:extLst>
      <p:ext uri="{BB962C8B-B14F-4D97-AF65-F5344CB8AC3E}">
        <p14:creationId xmlns:p14="http://schemas.microsoft.com/office/powerpoint/2010/main" val="192752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3"/>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3"/>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5"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5"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30"/>
            <a:ext cx="9107555" cy="3632325"/>
          </a:xfrm>
          <a:prstGeom prst="rect">
            <a:avLst/>
          </a:prstGeom>
          <a:noFill/>
        </p:spPr>
        <p:txBody>
          <a:bodyPr anchor="b"/>
          <a:lstStyle>
            <a:lvl1pPr algn="ctr" defTabSz="914225" rtl="0" eaLnBrk="1" latinLnBrk="0" hangingPunct="1">
              <a:lnSpc>
                <a:spcPct val="90000"/>
              </a:lnSpc>
              <a:spcBef>
                <a:spcPct val="0"/>
              </a:spcBef>
              <a:buNone/>
              <a:defRPr lang="en-US" sz="7998"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18635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Üres">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hu-HU" baseline="0"/>
              <a:t>Kép beszúrásához kattintson az ikonra</a:t>
            </a:r>
            <a:endParaRPr lang="en-US" dirty="0"/>
          </a:p>
        </p:txBody>
      </p:sp>
      <p:sp>
        <p:nvSpPr>
          <p:cNvPr id="4" name="Slide Number Placeholder 3"/>
          <p:cNvSpPr>
            <a:spLocks noGrp="1"/>
          </p:cNvSpPr>
          <p:nvPr>
            <p:ph type="sldNum" sz="quarter" idx="12"/>
          </p:nvPr>
        </p:nvSpPr>
        <p:spPr>
          <a:xfrm>
            <a:off x="11747689" y="6465383"/>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5"/>
            <a:ext cx="8804365" cy="1311128"/>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1"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208592773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392" y="20190"/>
            <a:ext cx="10972800" cy="590931"/>
          </a:xfrm>
        </p:spPr>
        <p:txBody>
          <a:bodyPr/>
          <a:lstStyle>
            <a:lvl1pPr>
              <a:defRPr>
                <a:latin typeface="Segoe UI Semibold" panose="020B0702040204020203" pitchFamily="34" charset="0"/>
              </a:defRPr>
            </a:lvl1p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3916" y="1690688"/>
            <a:ext cx="11542195" cy="1870769"/>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764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Cím és tartalom">
    <p:spTree>
      <p:nvGrpSpPr>
        <p:cNvPr id="1" name=""/>
        <p:cNvGrpSpPr/>
        <p:nvPr/>
      </p:nvGrpSpPr>
      <p:grpSpPr>
        <a:xfrm>
          <a:off x="0" y="0"/>
          <a:ext cx="0" cy="0"/>
          <a:chOff x="0" y="0"/>
          <a:chExt cx="0" cy="0"/>
        </a:xfrm>
      </p:grpSpPr>
      <p:sp>
        <p:nvSpPr>
          <p:cNvPr id="28" name="Rectangle 27"/>
          <p:cNvSpPr/>
          <p:nvPr/>
        </p:nvSpPr>
        <p:spPr>
          <a:xfrm>
            <a:off x="797803" y="192881"/>
            <a:ext cx="10602518" cy="946528"/>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userDrawn="1">
            <p:ph type="title"/>
          </p:nvPr>
        </p:nvSpPr>
        <p:spPr>
          <a:xfrm>
            <a:off x="791679" y="192880"/>
            <a:ext cx="9577084" cy="946529"/>
          </a:xfrm>
        </p:spPr>
        <p:txBody>
          <a:bodyPr/>
          <a:lstStyle>
            <a:lvl1pPr algn="l">
              <a:defRPr>
                <a:solidFill>
                  <a:srgbClr val="FFFEFF"/>
                </a:solidFill>
              </a:defRPr>
            </a:lvl1pPr>
          </a:lstStyle>
          <a:p>
            <a:r>
              <a:rPr lang="hu-HU" dirty="0"/>
              <a:t>Mintacím szerkesztése</a:t>
            </a:r>
            <a:endParaRPr lang="en-US" dirty="0"/>
          </a:p>
        </p:txBody>
      </p:sp>
      <p:sp>
        <p:nvSpPr>
          <p:cNvPr id="3" name="Content Placeholder 2"/>
          <p:cNvSpPr>
            <a:spLocks noGrp="1"/>
          </p:cNvSpPr>
          <p:nvPr userDrawn="1">
            <p:ph idx="1"/>
          </p:nvPr>
        </p:nvSpPr>
        <p:spPr>
          <a:xfrm>
            <a:off x="811569" y="1315622"/>
            <a:ext cx="10588752" cy="4736186"/>
          </a:xfrm>
        </p:spPr>
        <p:txBody>
          <a:bodyPr anchor="t"/>
          <a:lstStyle>
            <a:lvl1pPr>
              <a:spcBef>
                <a:spcPts val="0"/>
              </a:spcBef>
              <a:defRPr sz="2200"/>
            </a:lvl1pPr>
            <a:lvl2pPr>
              <a:defRPr sz="2000"/>
            </a:lvl2pPr>
            <a:lvl3pPr>
              <a:defRPr sz="1600"/>
            </a:lvl3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endParaRPr lang="en-US" dirty="0"/>
          </a:p>
        </p:txBody>
      </p:sp>
      <p:sp>
        <p:nvSpPr>
          <p:cNvPr id="5" name="Footer Placeholder 4"/>
          <p:cNvSpPr>
            <a:spLocks noGrp="1"/>
          </p:cNvSpPr>
          <p:nvPr userDrawn="1">
            <p:ph type="ftr" sz="quarter" idx="11"/>
          </p:nvPr>
        </p:nvSpPr>
        <p:spPr/>
        <p:txBody>
          <a:bodyPr/>
          <a:lstStyle/>
          <a:p>
            <a:endParaRPr lang="en-US" dirty="0"/>
          </a:p>
        </p:txBody>
      </p:sp>
      <p:sp>
        <p:nvSpPr>
          <p:cNvPr id="6" name="Slide Number Placeholder 5"/>
          <p:cNvSpPr>
            <a:spLocks noGrp="1"/>
          </p:cNvSpPr>
          <p:nvPr userDrawn="1">
            <p:ph type="sldNum" sz="quarter" idx="12"/>
          </p:nvPr>
        </p:nvSpPr>
        <p:spPr/>
        <p:txBody>
          <a:bodyPr/>
          <a:lstStyle/>
          <a:p>
            <a:fld id="{6D22F896-40B5-4ADD-8801-0D06FADFA095}" type="slidenum">
              <a:rPr lang="en-US" dirty="0"/>
              <a:t>‹#›</a:t>
            </a:fld>
            <a:endParaRPr lang="en-US" dirty="0"/>
          </a:p>
        </p:txBody>
      </p:sp>
      <p:pic>
        <p:nvPicPr>
          <p:cNvPr id="29" name="Picture 13">
            <a:extLst>
              <a:ext uri="{FF2B5EF4-FFF2-40B4-BE49-F238E27FC236}">
                <a16:creationId xmlns:a16="http://schemas.microsoft.com/office/drawing/2014/main" id="{2C8E9A62-D1E9-4A62-88B6-97CE11E1EB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569010" y="316688"/>
            <a:ext cx="633978" cy="679921"/>
          </a:xfrm>
          <a:prstGeom prst="rect">
            <a:avLst/>
          </a:prstGeom>
        </p:spPr>
      </p:pic>
    </p:spTree>
    <p:extLst>
      <p:ext uri="{BB962C8B-B14F-4D97-AF65-F5344CB8AC3E}">
        <p14:creationId xmlns:p14="http://schemas.microsoft.com/office/powerpoint/2010/main" val="171623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874126"/>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418643"/>
            <a:ext cx="5181600" cy="47583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418643"/>
            <a:ext cx="5181600" cy="4758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7485A-BE62-4EF1-9888-A2D86A0CFD64}" type="datetimeFigureOut">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pic>
        <p:nvPicPr>
          <p:cNvPr id="8" name="Picture 13">
            <a:extLst>
              <a:ext uri="{FF2B5EF4-FFF2-40B4-BE49-F238E27FC236}">
                <a16:creationId xmlns:a16="http://schemas.microsoft.com/office/drawing/2014/main" id="{B6BEF18D-E9DA-4559-B01F-24A62B16EC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437322"/>
            <a:ext cx="633978" cy="679921"/>
          </a:xfrm>
          <a:prstGeom prst="rect">
            <a:avLst/>
          </a:prstGeom>
        </p:spPr>
      </p:pic>
    </p:spTree>
    <p:extLst>
      <p:ext uri="{BB962C8B-B14F-4D97-AF65-F5344CB8AC3E}">
        <p14:creationId xmlns:p14="http://schemas.microsoft.com/office/powerpoint/2010/main" val="1087882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grpSp>
        <p:nvGrpSpPr>
          <p:cNvPr id="21" name="Group 20"/>
          <p:cNvGrpSpPr/>
          <p:nvPr/>
        </p:nvGrpSpPr>
        <p:grpSpPr>
          <a:xfrm>
            <a:off x="800144" y="1699589"/>
            <a:ext cx="3674476" cy="3200399"/>
            <a:chOff x="697883" y="1816768"/>
            <a:chExt cx="3674476" cy="3200399"/>
          </a:xfrm>
          <a:solidFill>
            <a:srgbClr val="00A4EF"/>
          </a:solidFill>
        </p:grpSpPr>
        <p:sp>
          <p:nvSpPr>
            <p:cNvPr id="22" name="Rectangle 21"/>
            <p:cNvSpPr/>
            <p:nvPr/>
          </p:nvSpPr>
          <p:spPr>
            <a:xfrm>
              <a:off x="697883" y="1816768"/>
              <a:ext cx="3674476" cy="502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hu-HU"/>
              <a:t>Mintacím szerkesztése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8A87A34-81AB-432B-8DAE-1953F412C126}" type="datetimeFigureOut">
              <a:rPr lang="en-US" dirty="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39898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grpSp>
        <p:nvGrpSpPr>
          <p:cNvPr id="9" name="Group 8"/>
          <p:cNvGrpSpPr/>
          <p:nvPr/>
        </p:nvGrpSpPr>
        <p:grpSpPr>
          <a:xfrm>
            <a:off x="3259545" y="1186483"/>
            <a:ext cx="5666145" cy="4126869"/>
            <a:chOff x="3259545" y="1186483"/>
            <a:chExt cx="5666145" cy="4126869"/>
          </a:xfrm>
        </p:grpSpPr>
        <p:sp>
          <p:nvSpPr>
            <p:cNvPr id="99" name="Rectangle 98"/>
            <p:cNvSpPr/>
            <p:nvPr/>
          </p:nvSpPr>
          <p:spPr>
            <a:xfrm>
              <a:off x="3259545" y="1186483"/>
              <a:ext cx="5657881" cy="716184"/>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hu-HU"/>
              <a:t>Mintacím szerkesztése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5/9/2019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9612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26586844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76804"/>
            <a:ext cx="10515600" cy="838030"/>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838200" y="1263316"/>
            <a:ext cx="10515600" cy="49858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pic>
        <p:nvPicPr>
          <p:cNvPr id="7" name="Picture 13">
            <a:extLst>
              <a:ext uri="{FF2B5EF4-FFF2-40B4-BE49-F238E27FC236}">
                <a16:creationId xmlns:a16="http://schemas.microsoft.com/office/drawing/2014/main" id="{83B829A4-4E44-47BB-849D-02B28621F9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147575"/>
            <a:ext cx="633978" cy="679921"/>
          </a:xfrm>
          <a:prstGeom prst="rect">
            <a:avLst/>
          </a:prstGeom>
        </p:spPr>
      </p:pic>
    </p:spTree>
    <p:extLst>
      <p:ext uri="{BB962C8B-B14F-4D97-AF65-F5344CB8AC3E}">
        <p14:creationId xmlns:p14="http://schemas.microsoft.com/office/powerpoint/2010/main" val="2243496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25466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a:xfrm>
            <a:off x="752964" y="6356350"/>
            <a:ext cx="1528319" cy="365125"/>
          </a:xfrm>
        </p:spPr>
        <p:txBody>
          <a:bodyPr/>
          <a:lstStyle/>
          <a:p>
            <a:fld id="{B8E49ED0-4378-184F-BAC9-EC5E0D3E65AD}" type="datetime1">
              <a:rPr lang="en-GB" smtClean="0"/>
              <a:t>09/05/2019</a:t>
            </a:fld>
            <a:endParaRPr lang="en-US" dirty="0"/>
          </a:p>
        </p:txBody>
      </p:sp>
      <p:sp>
        <p:nvSpPr>
          <p:cNvPr id="5" name="Footer Placeholder 4"/>
          <p:cNvSpPr>
            <a:spLocks noGrp="1"/>
          </p:cNvSpPr>
          <p:nvPr>
            <p:ph type="ftr" sz="quarter" idx="11"/>
          </p:nvPr>
        </p:nvSpPr>
        <p:spPr>
          <a:xfrm>
            <a:off x="2464067" y="6356350"/>
            <a:ext cx="5689333" cy="365125"/>
          </a:xfrm>
        </p:spPr>
        <p:txBody>
          <a:bodyPr/>
          <a:lstStyle>
            <a:lvl1pPr algn="l">
              <a:defRPr/>
            </a:lvl1pPr>
          </a:lstStyle>
          <a:p>
            <a:endParaRPr lang="en-US" dirty="0"/>
          </a:p>
        </p:txBody>
      </p:sp>
      <p:sp>
        <p:nvSpPr>
          <p:cNvPr id="6" name="Slide Number Placeholder 5"/>
          <p:cNvSpPr>
            <a:spLocks noGrp="1"/>
          </p:cNvSpPr>
          <p:nvPr>
            <p:ph type="sldNum" sz="quarter" idx="12"/>
          </p:nvPr>
        </p:nvSpPr>
        <p:spPr/>
        <p:txBody>
          <a:bodyPr/>
          <a:lstStyle/>
          <a:p>
            <a:fld id="{4CCFAC09-9891-B14F-8C60-CFC3102B2DAB}" type="slidenum">
              <a:rPr lang="en-US" smtClean="0"/>
              <a:t>‹#›</a:t>
            </a:fld>
            <a:endParaRPr lang="en-US"/>
          </a:p>
        </p:txBody>
      </p:sp>
      <p:sp>
        <p:nvSpPr>
          <p:cNvPr id="8"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One column layout</a:t>
            </a:r>
          </a:p>
        </p:txBody>
      </p:sp>
    </p:spTree>
    <p:extLst>
      <p:ext uri="{BB962C8B-B14F-4D97-AF65-F5344CB8AC3E}">
        <p14:creationId xmlns:p14="http://schemas.microsoft.com/office/powerpoint/2010/main" val="1199474881"/>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485A-BE62-4EF1-9888-A2D86A0CFD64}" type="datetimeFigureOut">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40522993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874126"/>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418643"/>
            <a:ext cx="5181600" cy="47583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418643"/>
            <a:ext cx="5181600" cy="4758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7485A-BE62-4EF1-9888-A2D86A0CFD64}" type="datetimeFigureOut">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pic>
        <p:nvPicPr>
          <p:cNvPr id="8" name="Picture 13">
            <a:extLst>
              <a:ext uri="{FF2B5EF4-FFF2-40B4-BE49-F238E27FC236}">
                <a16:creationId xmlns:a16="http://schemas.microsoft.com/office/drawing/2014/main" id="{B6BEF18D-E9DA-4559-B01F-24A62B16EC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460402"/>
            <a:ext cx="633978" cy="679921"/>
          </a:xfrm>
          <a:prstGeom prst="rect">
            <a:avLst/>
          </a:prstGeom>
        </p:spPr>
      </p:pic>
    </p:spTree>
    <p:extLst>
      <p:ext uri="{BB962C8B-B14F-4D97-AF65-F5344CB8AC3E}">
        <p14:creationId xmlns:p14="http://schemas.microsoft.com/office/powerpoint/2010/main" val="42475721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B7485A-BE62-4EF1-9888-A2D86A0CFD64}" type="datetimeFigureOut">
              <a:rPr lang="en-GB" smtClean="0"/>
              <a:t>09/05/2019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33017393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B7485A-BE62-4EF1-9888-A2D86A0CFD64}" type="datetimeFigureOut">
              <a:rPr lang="en-GB" smtClean="0"/>
              <a:t>09/05/2019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21773945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B7485A-BE62-4EF1-9888-A2D86A0CFD64}" type="datetimeFigureOut">
              <a:rPr lang="en-GB" smtClean="0"/>
              <a:t>09/05/2019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5274092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7485A-BE62-4EF1-9888-A2D86A0CFD64}" type="datetimeFigureOut">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34719600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7485A-BE62-4EF1-9888-A2D86A0CFD64}" type="datetimeFigureOut">
              <a:rPr lang="en-GB" smtClean="0"/>
              <a:t>09/05/2019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0198365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738002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09/05/2019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934677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18867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199" y="1825625"/>
            <a:ext cx="5181601" cy="418867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a:xfrm>
            <a:off x="762784" y="6356350"/>
            <a:ext cx="1526100" cy="365125"/>
          </a:xfrm>
        </p:spPr>
        <p:txBody>
          <a:bodyPr/>
          <a:lstStyle/>
          <a:p>
            <a:fld id="{D2EFAB54-C557-0D4E-B6BE-F7AC3FB5D82C}" type="datetime1">
              <a:rPr lang="en-GB" smtClean="0"/>
              <a:t>09/05/2019</a:t>
            </a:fld>
            <a:endParaRPr lang="en-US"/>
          </a:p>
        </p:txBody>
      </p:sp>
      <p:sp>
        <p:nvSpPr>
          <p:cNvPr id="6" name="Footer Placeholder 5"/>
          <p:cNvSpPr>
            <a:spLocks noGrp="1"/>
          </p:cNvSpPr>
          <p:nvPr>
            <p:ph type="ftr" sz="quarter" idx="11"/>
          </p:nvPr>
        </p:nvSpPr>
        <p:spPr>
          <a:xfrm>
            <a:off x="2464067" y="6356350"/>
            <a:ext cx="5689333" cy="365125"/>
          </a:xfrm>
        </p:spPr>
        <p:txBody>
          <a:bodyPr/>
          <a:lstStyle/>
          <a:p>
            <a:endParaRPr lang="en-US"/>
          </a:p>
        </p:txBody>
      </p:sp>
      <p:sp>
        <p:nvSpPr>
          <p:cNvPr id="7" name="Slide Number Placeholder 6"/>
          <p:cNvSpPr>
            <a:spLocks noGrp="1"/>
          </p:cNvSpPr>
          <p:nvPr>
            <p:ph type="sldNum" sz="quarter" idx="12"/>
          </p:nvPr>
        </p:nvSpPr>
        <p:spPr/>
        <p:txBody>
          <a:bodyPr/>
          <a:lstStyle/>
          <a:p>
            <a:fld id="{4CCFAC09-9891-B14F-8C60-CFC3102B2DAB}" type="slidenum">
              <a:rPr lang="en-US" smtClean="0"/>
              <a:t>‹#›</a:t>
            </a:fld>
            <a:endParaRPr lang="en-US"/>
          </a:p>
        </p:txBody>
      </p:sp>
      <p:sp>
        <p:nvSpPr>
          <p:cNvPr id="9"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Two column layout</a:t>
            </a:r>
          </a:p>
        </p:txBody>
      </p:sp>
    </p:spTree>
    <p:extLst>
      <p:ext uri="{BB962C8B-B14F-4D97-AF65-F5344CB8AC3E}">
        <p14:creationId xmlns:p14="http://schemas.microsoft.com/office/powerpoint/2010/main" val="1675096385"/>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39788" y="2505075"/>
            <a:ext cx="5157787" cy="357521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5075"/>
            <a:ext cx="5183188" cy="357521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a:xfrm>
            <a:off x="743930" y="6356350"/>
            <a:ext cx="1414112" cy="365125"/>
          </a:xfrm>
        </p:spPr>
        <p:txBody>
          <a:bodyPr/>
          <a:lstStyle/>
          <a:p>
            <a:fld id="{5BD6804A-7A1E-4142-BD7F-9506B517C44B}" type="datetime1">
              <a:rPr lang="en-GB" smtClean="0"/>
              <a:t>09/05/2019</a:t>
            </a:fld>
            <a:endParaRPr lang="en-US"/>
          </a:p>
        </p:txBody>
      </p:sp>
      <p:sp>
        <p:nvSpPr>
          <p:cNvPr id="8" name="Footer Placeholder 7"/>
          <p:cNvSpPr>
            <a:spLocks noGrp="1"/>
          </p:cNvSpPr>
          <p:nvPr>
            <p:ph type="ftr" sz="quarter" idx="11"/>
          </p:nvPr>
        </p:nvSpPr>
        <p:spPr>
          <a:xfrm>
            <a:off x="2464067" y="6356350"/>
            <a:ext cx="5689333" cy="365125"/>
          </a:xfrm>
        </p:spPr>
        <p:txBody>
          <a:bodyPr/>
          <a:lstStyle/>
          <a:p>
            <a:endParaRPr lang="en-US"/>
          </a:p>
        </p:txBody>
      </p:sp>
      <p:sp>
        <p:nvSpPr>
          <p:cNvPr id="9" name="Slide Number Placeholder 8"/>
          <p:cNvSpPr>
            <a:spLocks noGrp="1"/>
          </p:cNvSpPr>
          <p:nvPr>
            <p:ph type="sldNum" sz="quarter" idx="12"/>
          </p:nvPr>
        </p:nvSpPr>
        <p:spPr/>
        <p:txBody>
          <a:bodyPr/>
          <a:lstStyle/>
          <a:p>
            <a:fld id="{4CCFAC09-9891-B14F-8C60-CFC3102B2DAB}" type="slidenum">
              <a:rPr lang="en-US" smtClean="0"/>
              <a:t>‹#›</a:t>
            </a:fld>
            <a:endParaRPr lang="en-US"/>
          </a:p>
        </p:txBody>
      </p:sp>
      <p:sp>
        <p:nvSpPr>
          <p:cNvPr id="11"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Two column layout</a:t>
            </a:r>
          </a:p>
        </p:txBody>
      </p:sp>
    </p:spTree>
    <p:extLst>
      <p:ext uri="{BB962C8B-B14F-4D97-AF65-F5344CB8AC3E}">
        <p14:creationId xmlns:p14="http://schemas.microsoft.com/office/powerpoint/2010/main" val="198181417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5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13" name="Picture 9">
            <a:extLst>
              <a:ext uri="{FF2B5EF4-FFF2-40B4-BE49-F238E27FC236}">
                <a16:creationId xmlns:a16="http://schemas.microsoft.com/office/drawing/2014/main" id="{37332630-382A-456F-B848-0C995D5146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96374" y="0"/>
            <a:ext cx="13988374" cy="8101436"/>
          </a:xfrm>
          <a:prstGeom prst="rect">
            <a:avLst/>
          </a:prstGeom>
        </p:spPr>
      </p:pic>
      <p:sp>
        <p:nvSpPr>
          <p:cNvPr id="11" name="Title 1"/>
          <p:cNvSpPr>
            <a:spLocks noGrp="1"/>
          </p:cNvSpPr>
          <p:nvPr>
            <p:ph type="title" hasCustomPrompt="1"/>
          </p:nvPr>
        </p:nvSpPr>
        <p:spPr>
          <a:xfrm>
            <a:off x="724276" y="2568303"/>
            <a:ext cx="5061139" cy="1059874"/>
          </a:xfrm>
          <a:prstGeom prst="rect">
            <a:avLst/>
          </a:prstGeom>
        </p:spPr>
        <p:txBody>
          <a:bodyPr>
            <a:noAutofit/>
          </a:bodyPr>
          <a:lstStyle>
            <a:lvl1pPr>
              <a:defRPr sz="3600" b="1" i="0">
                <a:solidFill>
                  <a:srgbClr val="16448A"/>
                </a:solidFill>
                <a:latin typeface="Arial" charset="0"/>
                <a:ea typeface="Arial" charset="0"/>
                <a:cs typeface="Arial" charset="0"/>
              </a:defRPr>
            </a:lvl1pPr>
          </a:lstStyle>
          <a:p>
            <a:pPr>
              <a:lnSpc>
                <a:spcPct val="100000"/>
              </a:lnSpc>
            </a:pPr>
            <a:r>
              <a:rPr lang="en-US" sz="3600" b="1" dirty="0">
                <a:solidFill>
                  <a:srgbClr val="174194"/>
                </a:solidFill>
                <a:latin typeface="Calibri" charset="0"/>
                <a:ea typeface="Calibri" charset="0"/>
                <a:cs typeface="Calibri" charset="0"/>
              </a:rPr>
              <a:t>Title here</a:t>
            </a:r>
            <a:endParaRPr lang="en-US" sz="3600" dirty="0">
              <a:solidFill>
                <a:srgbClr val="174194"/>
              </a:solidFill>
              <a:latin typeface="Calibri" charset="0"/>
              <a:ea typeface="Calibri" charset="0"/>
              <a:cs typeface="Calibri" charset="0"/>
            </a:endParaRPr>
          </a:p>
        </p:txBody>
      </p:sp>
      <p:sp>
        <p:nvSpPr>
          <p:cNvPr id="8" name="Date Placeholder 4"/>
          <p:cNvSpPr>
            <a:spLocks noGrp="1"/>
          </p:cNvSpPr>
          <p:nvPr>
            <p:ph type="dt" sz="half" idx="10"/>
          </p:nvPr>
        </p:nvSpPr>
        <p:spPr>
          <a:xfrm>
            <a:off x="762784" y="6356350"/>
            <a:ext cx="1526100" cy="365125"/>
          </a:xfrm>
        </p:spPr>
        <p:txBody>
          <a:bodyPr/>
          <a:lstStyle/>
          <a:p>
            <a:fld id="{D2EFAB54-C557-0D4E-B6BE-F7AC3FB5D82C}" type="datetime1">
              <a:rPr lang="en-GB" smtClean="0"/>
              <a:t>09/05/2019</a:t>
            </a:fld>
            <a:endParaRPr lang="en-US"/>
          </a:p>
        </p:txBody>
      </p:sp>
      <p:sp>
        <p:nvSpPr>
          <p:cNvPr id="9" name="Footer Placeholder 5"/>
          <p:cNvSpPr>
            <a:spLocks noGrp="1"/>
          </p:cNvSpPr>
          <p:nvPr>
            <p:ph type="ftr" sz="quarter" idx="11"/>
          </p:nvPr>
        </p:nvSpPr>
        <p:spPr>
          <a:xfrm>
            <a:off x="2464067" y="6356350"/>
            <a:ext cx="5689333" cy="365125"/>
          </a:xfrm>
        </p:spPr>
        <p:txBody>
          <a:bodyPr/>
          <a:lstStyle/>
          <a:p>
            <a:endParaRPr lang="en-US"/>
          </a:p>
        </p:txBody>
      </p:sp>
      <p:sp>
        <p:nvSpPr>
          <p:cNvPr id="12" name="Slide Number Placeholder 6"/>
          <p:cNvSpPr>
            <a:spLocks noGrp="1"/>
          </p:cNvSpPr>
          <p:nvPr>
            <p:ph type="sldNum" sz="quarter" idx="12"/>
          </p:nvPr>
        </p:nvSpPr>
        <p:spPr>
          <a:xfrm>
            <a:off x="8610600" y="6356350"/>
            <a:ext cx="2743200" cy="365125"/>
          </a:xfrm>
        </p:spPr>
        <p:txBody>
          <a:bodyPr/>
          <a:lstStyle/>
          <a:p>
            <a:fld id="{4CCFAC09-9891-B14F-8C60-CFC3102B2DAB}" type="slidenum">
              <a:rPr lang="en-US" smtClean="0"/>
              <a:t>‹#›</a:t>
            </a:fld>
            <a:endParaRPr lang="en-US"/>
          </a:p>
        </p:txBody>
      </p:sp>
    </p:spTree>
    <p:extLst>
      <p:ext uri="{BB962C8B-B14F-4D97-AF65-F5344CB8AC3E}">
        <p14:creationId xmlns:p14="http://schemas.microsoft.com/office/powerpoint/2010/main" val="1986765454"/>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BC82B8DC-099D-4B7F-8078-5DB766A5308B}"/>
              </a:ext>
            </a:extLst>
          </p:cNvPr>
          <p:cNvPicPr>
            <a:picLocks noChangeAspect="1"/>
          </p:cNvPicPr>
          <p:nvPr userDrawn="1"/>
        </p:nvPicPr>
        <p:blipFill>
          <a:blip r:embed="rId2"/>
          <a:stretch>
            <a:fillRect/>
          </a:stretch>
        </p:blipFill>
        <p:spPr>
          <a:xfrm>
            <a:off x="6553200" y="2705100"/>
            <a:ext cx="5638800" cy="4152900"/>
          </a:xfrm>
          <a:prstGeom prst="rect">
            <a:avLst/>
          </a:prstGeom>
        </p:spPr>
      </p:pic>
      <p:sp>
        <p:nvSpPr>
          <p:cNvPr id="7" name="Date Placeholder 6"/>
          <p:cNvSpPr>
            <a:spLocks noGrp="1"/>
          </p:cNvSpPr>
          <p:nvPr>
            <p:ph type="dt" sz="half" idx="10"/>
          </p:nvPr>
        </p:nvSpPr>
        <p:spPr>
          <a:xfrm>
            <a:off x="743930" y="6356350"/>
            <a:ext cx="1414112" cy="365125"/>
          </a:xfrm>
        </p:spPr>
        <p:txBody>
          <a:bodyPr/>
          <a:lstStyle/>
          <a:p>
            <a:fld id="{5BD6804A-7A1E-4142-BD7F-9506B517C44B}" type="datetime1">
              <a:rPr lang="en-GB" smtClean="0"/>
              <a:t>09/05/2019</a:t>
            </a:fld>
            <a:endParaRPr lang="en-US"/>
          </a:p>
        </p:txBody>
      </p:sp>
      <p:sp>
        <p:nvSpPr>
          <p:cNvPr id="8" name="Footer Placeholder 7"/>
          <p:cNvSpPr>
            <a:spLocks noGrp="1"/>
          </p:cNvSpPr>
          <p:nvPr>
            <p:ph type="ftr" sz="quarter" idx="11"/>
          </p:nvPr>
        </p:nvSpPr>
        <p:spPr>
          <a:xfrm>
            <a:off x="2464067" y="6356350"/>
            <a:ext cx="5689333" cy="365125"/>
          </a:xfrm>
        </p:spPr>
        <p:txBody>
          <a:bodyPr/>
          <a:lstStyle/>
          <a:p>
            <a:endParaRPr lang="en-US"/>
          </a:p>
        </p:txBody>
      </p:sp>
      <p:sp>
        <p:nvSpPr>
          <p:cNvPr id="9" name="Slide Number Placeholder 8"/>
          <p:cNvSpPr>
            <a:spLocks noGrp="1"/>
          </p:cNvSpPr>
          <p:nvPr>
            <p:ph type="sldNum" sz="quarter" idx="12"/>
          </p:nvPr>
        </p:nvSpPr>
        <p:spPr/>
        <p:txBody>
          <a:bodyPr/>
          <a:lstStyle/>
          <a:p>
            <a:fld id="{4CCFAC09-9891-B14F-8C60-CFC3102B2DAB}" type="slidenum">
              <a:rPr lang="en-US" smtClean="0"/>
              <a:t>‹#›</a:t>
            </a:fld>
            <a:endParaRPr lang="en-US"/>
          </a:p>
        </p:txBody>
      </p:sp>
      <p:sp>
        <p:nvSpPr>
          <p:cNvPr id="13" name="Title 1">
            <a:extLst>
              <a:ext uri="{FF2B5EF4-FFF2-40B4-BE49-F238E27FC236}">
                <a16:creationId xmlns:a16="http://schemas.microsoft.com/office/drawing/2014/main" id="{B4B64EBD-FA9E-4DFE-A04F-0632404FA866}"/>
              </a:ext>
            </a:extLst>
          </p:cNvPr>
          <p:cNvSpPr>
            <a:spLocks noGrp="1"/>
          </p:cNvSpPr>
          <p:nvPr>
            <p:ph type="title" hasCustomPrompt="1"/>
          </p:nvPr>
        </p:nvSpPr>
        <p:spPr>
          <a:xfrm>
            <a:off x="724276" y="2568303"/>
            <a:ext cx="5061139" cy="1059874"/>
          </a:xfrm>
          <a:prstGeom prst="rect">
            <a:avLst/>
          </a:prstGeom>
        </p:spPr>
        <p:txBody>
          <a:bodyPr>
            <a:noAutofit/>
          </a:bodyPr>
          <a:lstStyle>
            <a:lvl1pPr>
              <a:defRPr sz="3600" b="1" i="0">
                <a:solidFill>
                  <a:srgbClr val="16448A"/>
                </a:solidFill>
                <a:latin typeface="Arial" charset="0"/>
                <a:ea typeface="Arial" charset="0"/>
                <a:cs typeface="Arial" charset="0"/>
              </a:defRPr>
            </a:lvl1pPr>
          </a:lstStyle>
          <a:p>
            <a:pPr>
              <a:lnSpc>
                <a:spcPct val="100000"/>
              </a:lnSpc>
            </a:pPr>
            <a:r>
              <a:rPr lang="en-US" sz="3600" b="1" dirty="0">
                <a:solidFill>
                  <a:srgbClr val="174194"/>
                </a:solidFill>
                <a:latin typeface="Calibri" charset="0"/>
                <a:ea typeface="Calibri" charset="0"/>
                <a:cs typeface="Calibri" charset="0"/>
              </a:rPr>
              <a:t>Title here</a:t>
            </a:r>
            <a:endParaRPr lang="en-US" sz="3600" dirty="0">
              <a:solidFill>
                <a:srgbClr val="174194"/>
              </a:solidFill>
              <a:latin typeface="Calibri" charset="0"/>
              <a:ea typeface="Calibri" charset="0"/>
              <a:cs typeface="Calibri" charset="0"/>
            </a:endParaRPr>
          </a:p>
        </p:txBody>
      </p:sp>
    </p:spTree>
    <p:extLst>
      <p:ext uri="{BB962C8B-B14F-4D97-AF65-F5344CB8AC3E}">
        <p14:creationId xmlns:p14="http://schemas.microsoft.com/office/powerpoint/2010/main" val="3194742532"/>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350293"/>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1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Text Slide 02">
    <p:spTree>
      <p:nvGrpSpPr>
        <p:cNvPr id="1" name=""/>
        <p:cNvGrpSpPr/>
        <p:nvPr/>
      </p:nvGrpSpPr>
      <p:grpSpPr>
        <a:xfrm>
          <a:off x="0" y="0"/>
          <a:ext cx="0" cy="0"/>
          <a:chOff x="0" y="0"/>
          <a:chExt cx="0" cy="0"/>
        </a:xfrm>
      </p:grpSpPr>
      <p:sp>
        <p:nvSpPr>
          <p:cNvPr id="6" name="Text Placeholder 2"/>
          <p:cNvSpPr>
            <a:spLocks noGrp="1"/>
          </p:cNvSpPr>
          <p:nvPr>
            <p:ph type="body" sz="quarter" idx="17" hasCustomPrompt="1"/>
          </p:nvPr>
        </p:nvSpPr>
        <p:spPr>
          <a:xfrm>
            <a:off x="623393" y="541719"/>
            <a:ext cx="8359672" cy="432048"/>
          </a:xfrm>
          <a:prstGeom prst="rect">
            <a:avLst/>
          </a:prstGeom>
        </p:spPr>
        <p:txBody>
          <a:bodyPr/>
          <a:lstStyle>
            <a:lvl1pPr marL="0" indent="0">
              <a:buNone/>
              <a:defRPr sz="3000">
                <a:solidFill>
                  <a:schemeClr val="tx2"/>
                </a:solidFill>
                <a:latin typeface="Titillium" charset="0"/>
                <a:ea typeface="Titillium" charset="0"/>
                <a:cs typeface="Titillium" charset="0"/>
              </a:defRPr>
            </a:lvl1pPr>
          </a:lstStyle>
          <a:p>
            <a:pPr lvl="0"/>
            <a:r>
              <a:rPr lang="en-GB" dirty="0"/>
              <a:t>Title</a:t>
            </a:r>
          </a:p>
        </p:txBody>
      </p:sp>
      <p:sp>
        <p:nvSpPr>
          <p:cNvPr id="8" name="Text Placeholder 4"/>
          <p:cNvSpPr>
            <a:spLocks noGrp="1"/>
          </p:cNvSpPr>
          <p:nvPr>
            <p:ph type="body" sz="quarter" idx="18" hasCustomPrompt="1"/>
          </p:nvPr>
        </p:nvSpPr>
        <p:spPr>
          <a:xfrm>
            <a:off x="623394" y="1196979"/>
            <a:ext cx="8328541" cy="4176713"/>
          </a:xfrm>
          <a:prstGeom prst="rect">
            <a:avLst/>
          </a:prstGeom>
        </p:spPr>
        <p:txBody>
          <a:bodyPr/>
          <a:lstStyle>
            <a:lvl1pPr marL="0" indent="-179996">
              <a:lnSpc>
                <a:spcPct val="113000"/>
              </a:lnSpc>
              <a:buClr>
                <a:schemeClr val="tx2"/>
              </a:buClr>
              <a:buFont typeface="Arial" pitchFamily="34" charset="0"/>
              <a:buChar char="•"/>
              <a:defRPr sz="2000">
                <a:solidFill>
                  <a:schemeClr val="tx1"/>
                </a:solidFill>
                <a:latin typeface="Titillium" charset="0"/>
                <a:ea typeface="Titillium" charset="0"/>
                <a:cs typeface="Titillium" charset="0"/>
              </a:defRPr>
            </a:lvl1pPr>
            <a:lvl2pPr marL="647984" indent="-179996">
              <a:lnSpc>
                <a:spcPct val="113000"/>
              </a:lnSpc>
              <a:buClr>
                <a:schemeClr val="tx2"/>
              </a:buClr>
              <a:buFont typeface="Arial" pitchFamily="34" charset="0"/>
              <a:buChar char="•"/>
              <a:defRPr sz="2000">
                <a:latin typeface="Titillium" charset="0"/>
                <a:ea typeface="Titillium" charset="0"/>
                <a:cs typeface="Titillium" charset="0"/>
              </a:defRPr>
            </a:lvl2pPr>
            <a:lvl3pPr indent="-179996">
              <a:lnSpc>
                <a:spcPct val="113000"/>
              </a:lnSpc>
              <a:buClr>
                <a:schemeClr val="tx2"/>
              </a:buClr>
              <a:defRPr sz="2000">
                <a:solidFill>
                  <a:schemeClr val="tx1"/>
                </a:solidFill>
                <a:latin typeface="Titillium" charset="0"/>
                <a:ea typeface="Titillium" charset="0"/>
                <a:cs typeface="Titillium" charset="0"/>
              </a:defRPr>
            </a:lvl3pPr>
            <a:lvl4pPr marL="1600160" indent="-179996">
              <a:lnSpc>
                <a:spcPct val="113000"/>
              </a:lnSpc>
              <a:buClr>
                <a:schemeClr val="tx2"/>
              </a:buClr>
              <a:buFont typeface="Arial" pitchFamily="34" charset="0"/>
              <a:buChar char="•"/>
              <a:defRPr>
                <a:latin typeface="Titillium" charset="0"/>
                <a:ea typeface="Titillium" charset="0"/>
                <a:cs typeface="Titillium" charset="0"/>
              </a:defRPr>
            </a:lvl4pPr>
            <a:lvl5pPr marL="1828754" indent="0">
              <a:buNone/>
              <a:defRPr/>
            </a:lvl5pPr>
            <a:lvl6pPr marL="2285943" indent="0">
              <a:buNone/>
              <a:defRPr/>
            </a:lvl6pPr>
          </a:lstStyle>
          <a:p>
            <a:pPr lvl="0"/>
            <a:r>
              <a:rPr lang="en-GB" sz="2000" dirty="0"/>
              <a:t>Text Here</a:t>
            </a:r>
          </a:p>
          <a:p>
            <a:pPr lvl="1"/>
            <a:r>
              <a:rPr lang="en-GB" dirty="0"/>
              <a:t>Text Here</a:t>
            </a:r>
          </a:p>
          <a:p>
            <a:pPr lvl="2"/>
            <a:r>
              <a:rPr lang="en-GB" dirty="0"/>
              <a:t>Text Here</a:t>
            </a:r>
          </a:p>
          <a:p>
            <a:pPr lvl="3"/>
            <a:r>
              <a:rPr lang="en-GB" dirty="0"/>
              <a:t>Text Here</a:t>
            </a:r>
          </a:p>
          <a:p>
            <a:pPr lvl="0"/>
            <a:endParaRPr lang="en-GB" dirty="0"/>
          </a:p>
        </p:txBody>
      </p:sp>
    </p:spTree>
    <p:extLst>
      <p:ext uri="{BB962C8B-B14F-4D97-AF65-F5344CB8AC3E}">
        <p14:creationId xmlns:p14="http://schemas.microsoft.com/office/powerpoint/2010/main" val="530526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et modifiez le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CE39A-1595-2A46-A5F2-0C90A4649103}" type="datetime1">
              <a:rPr lang="en-GB" smtClean="0"/>
              <a:t>09/05/2019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FAC09-9891-B14F-8C60-CFC3102B2DAB}" type="slidenum">
              <a:rPr lang="en-US" smtClean="0"/>
              <a:t>‹#›</a:t>
            </a:fld>
            <a:endParaRPr lang="en-US"/>
          </a:p>
        </p:txBody>
      </p:sp>
    </p:spTree>
    <p:extLst>
      <p:ext uri="{BB962C8B-B14F-4D97-AF65-F5344CB8AC3E}">
        <p14:creationId xmlns:p14="http://schemas.microsoft.com/office/powerpoint/2010/main" val="1201479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61" r:id="rId6"/>
    <p:sldLayoutId id="2147483658" r:id="rId7"/>
    <p:sldLayoutId id="2147483671" r:id="rId8"/>
    <p:sldLayoutId id="2147483672" r:id="rId9"/>
    <p:sldLayoutId id="2147483673" r:id="rId10"/>
    <p:sldLayoutId id="2147483677" r:id="rId11"/>
    <p:sldLayoutId id="2147483678" r:id="rId12"/>
    <p:sldLayoutId id="2147483681" r:id="rId13"/>
    <p:sldLayoutId id="2147483695" r:id="rId14"/>
    <p:sldLayoutId id="2147483697" r:id="rId15"/>
    <p:sldLayoutId id="2147483696" r:id="rId16"/>
    <p:sldLayoutId id="2147483694"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7485A-BE62-4EF1-9888-A2D86A0CFD64}" type="datetimeFigureOut">
              <a:rPr lang="en-GB" smtClean="0"/>
              <a:t>09/05/2019</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73A5A-C8CB-4ABD-951B-701F92E2AA20}" type="slidenum">
              <a:rPr lang="en-GB" smtClean="0"/>
              <a:t>‹#›</a:t>
            </a:fld>
            <a:endParaRPr lang="en-GB"/>
          </a:p>
        </p:txBody>
      </p:sp>
    </p:spTree>
    <p:extLst>
      <p:ext uri="{BB962C8B-B14F-4D97-AF65-F5344CB8AC3E}">
        <p14:creationId xmlns:p14="http://schemas.microsoft.com/office/powerpoint/2010/main" val="4380060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hyperlink" Target="https://itunes.apple.com/app/ti-sensortag/id552918064" TargetMode="External"/><Relationship Id="rId2" Type="http://schemas.openxmlformats.org/officeDocument/2006/relationships/hyperlink" Target="https://play.google.com/store/apps/details?id=com.ti.ble.sensortag" TargetMode="Externa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hu-hu/azure/event-hubs/event-hubs-dotnet-standard-getstarted-send" TargetMode="Externa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13063"/>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0" name="Oval 9"/>
          <p:cNvSpPr/>
          <p:nvPr/>
        </p:nvSpPr>
        <p:spPr>
          <a:xfrm>
            <a:off x="5907636"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1" name="Oval 10"/>
          <p:cNvSpPr/>
          <p:nvPr/>
        </p:nvSpPr>
        <p:spPr>
          <a:xfrm>
            <a:off x="5907636"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2" name="Oval 11"/>
          <p:cNvSpPr/>
          <p:nvPr/>
        </p:nvSpPr>
        <p:spPr>
          <a:xfrm>
            <a:off x="5907636"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46" name="Rectangle 45"/>
          <p:cNvSpPr/>
          <p:nvPr/>
        </p:nvSpPr>
        <p:spPr>
          <a:xfrm flipH="1">
            <a:off x="7911254" y="4253573"/>
            <a:ext cx="3836432"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hu-HU" sz="2800" dirty="0" err="1"/>
              <a:t>IoT</a:t>
            </a:r>
            <a:r>
              <a:rPr lang="hu-HU" sz="2800" dirty="0"/>
              <a:t>, </a:t>
            </a:r>
            <a:r>
              <a:rPr lang="hu-HU" sz="2800" dirty="0" err="1"/>
              <a:t>Power</a:t>
            </a:r>
            <a:r>
              <a:rPr lang="hu-HU" sz="2800" dirty="0"/>
              <a:t> BI integráció példák</a:t>
            </a:r>
            <a:endParaRPr lang="en-US" sz="26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9" y="3280603"/>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523129" y="2490156"/>
            <a:ext cx="8804365" cy="1421928"/>
          </a:xfrm>
        </p:spPr>
        <p:txBody>
          <a:bodyPr/>
          <a:lstStyle/>
          <a:p>
            <a:r>
              <a:rPr lang="hu-HU" sz="4800" dirty="0"/>
              <a:t>Mesterséges Intelligencia</a:t>
            </a:r>
            <a:endParaRPr lang="en-US" sz="48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AU" kern="0">
              <a:solidFill>
                <a:sysClr val="windowText" lastClr="000000"/>
              </a:solidFill>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5" name="Szöveg helye 4">
            <a:extLst>
              <a:ext uri="{FF2B5EF4-FFF2-40B4-BE49-F238E27FC236}">
                <a16:creationId xmlns:a16="http://schemas.microsoft.com/office/drawing/2014/main" id="{2E72153A-B9F5-4741-B1A4-56D7D12773BA}"/>
              </a:ext>
            </a:extLst>
          </p:cNvPr>
          <p:cNvSpPr>
            <a:spLocks noGrp="1"/>
          </p:cNvSpPr>
          <p:nvPr>
            <p:ph type="body" sz="quarter" idx="13"/>
          </p:nvPr>
        </p:nvSpPr>
        <p:spPr>
          <a:xfrm>
            <a:off x="865994" y="4677853"/>
            <a:ext cx="9461500" cy="480131"/>
          </a:xfrm>
        </p:spPr>
        <p:txBody>
          <a:bodyPr/>
          <a:lstStyle/>
          <a:p>
            <a:pPr marL="0" indent="0">
              <a:buNone/>
            </a:pPr>
            <a:endParaRPr lang="hu-HU" sz="2800" dirty="0"/>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71ED5E-FABF-4322-BD31-DDDD28BB17D3}"/>
              </a:ext>
            </a:extLst>
          </p:cNvPr>
          <p:cNvSpPr>
            <a:spLocks noGrp="1"/>
          </p:cNvSpPr>
          <p:nvPr>
            <p:ph type="title"/>
          </p:nvPr>
        </p:nvSpPr>
        <p:spPr/>
        <p:txBody>
          <a:bodyPr>
            <a:normAutofit fontScale="90000"/>
          </a:bodyPr>
          <a:lstStyle/>
          <a:p>
            <a:r>
              <a:rPr lang="hu-HU" dirty="0"/>
              <a:t>Eredmény megtekintése: AI elemzések – AI </a:t>
            </a:r>
            <a:r>
              <a:rPr lang="hu-HU" dirty="0" err="1"/>
              <a:t>Insights</a:t>
            </a:r>
            <a:r>
              <a:rPr lang="hu-HU" dirty="0"/>
              <a:t> </a:t>
            </a:r>
          </a:p>
        </p:txBody>
      </p:sp>
      <p:sp>
        <p:nvSpPr>
          <p:cNvPr id="4" name="Dia számának helye 3">
            <a:extLst>
              <a:ext uri="{FF2B5EF4-FFF2-40B4-BE49-F238E27FC236}">
                <a16:creationId xmlns:a16="http://schemas.microsoft.com/office/drawing/2014/main" id="{28963045-C498-47BB-86EC-3E715D181711}"/>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8194" name="Picture 2" descr="https://docs.microsoft.com/hu-hu/power-bi/media/service-tutorial-using-cognitive-services/tutorial-using-cognitive-services_07.png">
            <a:extLst>
              <a:ext uri="{FF2B5EF4-FFF2-40B4-BE49-F238E27FC236}">
                <a16:creationId xmlns:a16="http://schemas.microsoft.com/office/drawing/2014/main" id="{EF3B6266-9005-4FBF-B216-2682173FB4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7826" y="1316038"/>
            <a:ext cx="6775398" cy="473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28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ím 5">
            <a:extLst>
              <a:ext uri="{FF2B5EF4-FFF2-40B4-BE49-F238E27FC236}">
                <a16:creationId xmlns:a16="http://schemas.microsoft.com/office/drawing/2014/main" id="{A61337AE-43BD-48F5-86A9-0DED95378494}"/>
              </a:ext>
            </a:extLst>
          </p:cNvPr>
          <p:cNvSpPr>
            <a:spLocks noGrp="1"/>
          </p:cNvSpPr>
          <p:nvPr>
            <p:ph type="title"/>
          </p:nvPr>
        </p:nvSpPr>
        <p:spPr/>
        <p:txBody>
          <a:bodyPr>
            <a:normAutofit fontScale="90000"/>
          </a:bodyPr>
          <a:lstStyle/>
          <a:p>
            <a:r>
              <a:rPr lang="hu-HU" dirty="0" err="1"/>
              <a:t>IoT</a:t>
            </a:r>
            <a:r>
              <a:rPr lang="hu-HU" dirty="0"/>
              <a:t> szenzorok feldolgozása, </a:t>
            </a:r>
            <a:r>
              <a:rPr lang="hu-HU" dirty="0" err="1"/>
              <a:t>Power</a:t>
            </a:r>
            <a:r>
              <a:rPr lang="hu-HU" dirty="0"/>
              <a:t> BI integráció</a:t>
            </a:r>
          </a:p>
        </p:txBody>
      </p:sp>
      <p:sp>
        <p:nvSpPr>
          <p:cNvPr id="7" name="Szöveg helye 6">
            <a:extLst>
              <a:ext uri="{FF2B5EF4-FFF2-40B4-BE49-F238E27FC236}">
                <a16:creationId xmlns:a16="http://schemas.microsoft.com/office/drawing/2014/main" id="{AC24AC4A-31FA-451B-9E54-91542A16136C}"/>
              </a:ext>
            </a:extLst>
          </p:cNvPr>
          <p:cNvSpPr>
            <a:spLocks noGrp="1"/>
          </p:cNvSpPr>
          <p:nvPr>
            <p:ph type="body" idx="1"/>
          </p:nvPr>
        </p:nvSpPr>
        <p:spPr/>
        <p:txBody>
          <a:bodyPr/>
          <a:lstStyle/>
          <a:p>
            <a:endParaRPr lang="hu-HU"/>
          </a:p>
        </p:txBody>
      </p:sp>
      <p:sp>
        <p:nvSpPr>
          <p:cNvPr id="3" name="Dia számának helye 2">
            <a:extLst>
              <a:ext uri="{FF2B5EF4-FFF2-40B4-BE49-F238E27FC236}">
                <a16:creationId xmlns:a16="http://schemas.microsoft.com/office/drawing/2014/main" id="{CB7A1B6C-CDA5-4087-BB9A-494868133D79}"/>
              </a:ext>
            </a:extLst>
          </p:cNvPr>
          <p:cNvSpPr>
            <a:spLocks noGrp="1"/>
          </p:cNvSpPr>
          <p:nvPr>
            <p:ph type="sldNum" sz="quarter" idx="12"/>
          </p:nvPr>
        </p:nvSpPr>
        <p:spPr/>
        <p:txBody>
          <a:bodyPr/>
          <a:lstStyle/>
          <a:p>
            <a:fld id="{5AE1514C-5E56-4738-A1FF-4B1CFD2A3E36}" type="slidenum">
              <a:rPr lang="en-US" smtClean="0"/>
              <a:t>11</a:t>
            </a:fld>
            <a:endParaRPr lang="en-US"/>
          </a:p>
        </p:txBody>
      </p:sp>
    </p:spTree>
    <p:extLst>
      <p:ext uri="{BB962C8B-B14F-4D97-AF65-F5344CB8AC3E}">
        <p14:creationId xmlns:p14="http://schemas.microsoft.com/office/powerpoint/2010/main" val="3622305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9AEBF683-8BAD-44D3-BF57-D1FAE09F844A}"/>
              </a:ext>
            </a:extLst>
          </p:cNvPr>
          <p:cNvSpPr>
            <a:spLocks noGrp="1"/>
          </p:cNvSpPr>
          <p:nvPr>
            <p:ph type="title"/>
          </p:nvPr>
        </p:nvSpPr>
        <p:spPr/>
        <p:txBody>
          <a:bodyPr>
            <a:noAutofit/>
          </a:bodyPr>
          <a:lstStyle/>
          <a:p>
            <a:r>
              <a:rPr lang="hu-HU" sz="2800" dirty="0"/>
              <a:t>Szenzor adatok feldolgozása</a:t>
            </a:r>
          </a:p>
        </p:txBody>
      </p:sp>
      <p:sp>
        <p:nvSpPr>
          <p:cNvPr id="5" name="Tartalom helye 4">
            <a:extLst>
              <a:ext uri="{FF2B5EF4-FFF2-40B4-BE49-F238E27FC236}">
                <a16:creationId xmlns:a16="http://schemas.microsoft.com/office/drawing/2014/main" id="{24166978-9186-4FD9-8FB5-4E78D0576BFF}"/>
              </a:ext>
            </a:extLst>
          </p:cNvPr>
          <p:cNvSpPr>
            <a:spLocks noGrp="1"/>
          </p:cNvSpPr>
          <p:nvPr>
            <p:ph idx="1"/>
          </p:nvPr>
        </p:nvSpPr>
        <p:spPr/>
        <p:txBody>
          <a:bodyPr/>
          <a:lstStyle/>
          <a:p>
            <a:r>
              <a:rPr lang="hu-HU" dirty="0"/>
              <a:t>Komponensek:</a:t>
            </a:r>
          </a:p>
          <a:p>
            <a:pPr lvl="1"/>
            <a:r>
              <a:rPr lang="hu-HU" dirty="0"/>
              <a:t>TI </a:t>
            </a:r>
            <a:r>
              <a:rPr lang="hu-HU" dirty="0" err="1"/>
              <a:t>SensorTag</a:t>
            </a:r>
            <a:endParaRPr lang="hu-HU" dirty="0"/>
          </a:p>
          <a:p>
            <a:pPr lvl="1"/>
            <a:r>
              <a:rPr lang="hu-HU" dirty="0" err="1"/>
              <a:t>Azure</a:t>
            </a:r>
            <a:r>
              <a:rPr lang="hu-HU" dirty="0"/>
              <a:t> Account</a:t>
            </a:r>
          </a:p>
          <a:p>
            <a:pPr lvl="2"/>
            <a:r>
              <a:rPr lang="hu-HU" dirty="0" err="1"/>
              <a:t>EventHub</a:t>
            </a:r>
            <a:endParaRPr lang="hu-HU" dirty="0"/>
          </a:p>
          <a:p>
            <a:pPr lvl="2"/>
            <a:r>
              <a:rPr lang="hu-HU" dirty="0"/>
              <a:t>ASA – </a:t>
            </a:r>
            <a:r>
              <a:rPr lang="hu-HU" dirty="0" err="1"/>
              <a:t>Azure</a:t>
            </a:r>
            <a:r>
              <a:rPr lang="hu-HU" dirty="0"/>
              <a:t> </a:t>
            </a:r>
            <a:r>
              <a:rPr lang="hu-HU" dirty="0" err="1"/>
              <a:t>Stream</a:t>
            </a:r>
            <a:r>
              <a:rPr lang="hu-HU" dirty="0"/>
              <a:t> </a:t>
            </a:r>
            <a:r>
              <a:rPr lang="hu-HU" dirty="0" err="1"/>
              <a:t>Analytics</a:t>
            </a:r>
            <a:r>
              <a:rPr lang="hu-HU" dirty="0"/>
              <a:t> Service</a:t>
            </a:r>
          </a:p>
          <a:p>
            <a:pPr lvl="1"/>
            <a:r>
              <a:rPr lang="hu-HU" dirty="0" err="1"/>
              <a:t>Power</a:t>
            </a:r>
            <a:r>
              <a:rPr lang="hu-HU" dirty="0"/>
              <a:t> BI</a:t>
            </a:r>
          </a:p>
          <a:p>
            <a:pPr lvl="2"/>
            <a:endParaRPr lang="hu-HU" dirty="0"/>
          </a:p>
        </p:txBody>
      </p:sp>
    </p:spTree>
    <p:extLst>
      <p:ext uri="{BB962C8B-B14F-4D97-AF65-F5344CB8AC3E}">
        <p14:creationId xmlns:p14="http://schemas.microsoft.com/office/powerpoint/2010/main" val="2622005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SensorTag</a:t>
            </a:r>
            <a:r>
              <a:rPr lang="hu-HU" dirty="0"/>
              <a:t> (BLE 4.0) </a:t>
            </a:r>
            <a:endParaRPr lang="en-US" dirty="0"/>
          </a:p>
        </p:txBody>
      </p:sp>
      <p:sp>
        <p:nvSpPr>
          <p:cNvPr id="3" name="Tartalom helye 2"/>
          <p:cNvSpPr>
            <a:spLocks noGrp="1"/>
          </p:cNvSpPr>
          <p:nvPr>
            <p:ph idx="1"/>
          </p:nvPr>
        </p:nvSpPr>
        <p:spPr/>
        <p:txBody>
          <a:bodyPr/>
          <a:lstStyle/>
          <a:p>
            <a:r>
              <a:rPr lang="hu-HU" sz="2800" dirty="0"/>
              <a:t>Hőmérséklet, páratartalom, fényerő, giroszkóp, nyomógomb, magnetométer/iránytű, légnyomás</a:t>
            </a:r>
          </a:p>
          <a:p>
            <a:r>
              <a:rPr lang="hu-HU" sz="2800" dirty="0" err="1"/>
              <a:t>iBeacon</a:t>
            </a:r>
            <a:endParaRPr lang="hu-HU" sz="2800" dirty="0"/>
          </a:p>
          <a:p>
            <a:r>
              <a:rPr lang="hu-HU" sz="2800" dirty="0" err="1"/>
              <a:t>Bluetooth</a:t>
            </a:r>
            <a:r>
              <a:rPr lang="hu-HU" sz="2800" dirty="0"/>
              <a:t> 4.0</a:t>
            </a:r>
          </a:p>
          <a:p>
            <a:r>
              <a:rPr lang="hu-HU" sz="2400" dirty="0">
                <a:hlinkClick r:id="rId2"/>
              </a:rPr>
              <a:t>https://play.google.com/store/apps/details?id=com.ti.ble.sensortag</a:t>
            </a:r>
            <a:r>
              <a:rPr lang="hu-HU" sz="2400" dirty="0"/>
              <a:t> </a:t>
            </a:r>
          </a:p>
          <a:p>
            <a:r>
              <a:rPr lang="hu-HU" sz="2400" dirty="0">
                <a:hlinkClick r:id="rId3"/>
              </a:rPr>
              <a:t>https://itunes.apple.com/app/ti-sensortag/id552918064</a:t>
            </a:r>
            <a:r>
              <a:rPr lang="hu-HU" sz="2400" dirty="0"/>
              <a:t> </a:t>
            </a:r>
          </a:p>
          <a:p>
            <a:endParaRPr lang="en-US" dirty="0"/>
          </a:p>
        </p:txBody>
      </p:sp>
      <p:pic>
        <p:nvPicPr>
          <p:cNvPr id="2052" name="Picture 4" descr="sensort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5512" y="1888081"/>
            <a:ext cx="2051720" cy="154091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 Simplelink SensorTag – képernyőfelvétel indexképe  "/>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 Simplelink SensorTag – képernyőfelvétel indexképe  "/>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  Simplelink SensorTag – képernyőfelvétel "/>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513" y="4373469"/>
            <a:ext cx="4106719" cy="2250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199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AD2516E-6705-4111-BB44-9EFD6553BD26}"/>
              </a:ext>
            </a:extLst>
          </p:cNvPr>
          <p:cNvSpPr>
            <a:spLocks noGrp="1"/>
          </p:cNvSpPr>
          <p:nvPr>
            <p:ph type="title"/>
          </p:nvPr>
        </p:nvSpPr>
        <p:spPr/>
        <p:txBody>
          <a:bodyPr/>
          <a:lstStyle/>
          <a:p>
            <a:r>
              <a:rPr lang="hu-HU" dirty="0" err="1"/>
              <a:t>Azure</a:t>
            </a:r>
            <a:r>
              <a:rPr lang="hu-HU" dirty="0"/>
              <a:t> </a:t>
            </a:r>
            <a:r>
              <a:rPr lang="hu-HU" dirty="0" err="1"/>
              <a:t>EventHub</a:t>
            </a:r>
            <a:endParaRPr lang="hu-HU" dirty="0"/>
          </a:p>
        </p:txBody>
      </p:sp>
      <p:sp>
        <p:nvSpPr>
          <p:cNvPr id="3" name="Tartalom helye 2">
            <a:extLst>
              <a:ext uri="{FF2B5EF4-FFF2-40B4-BE49-F238E27FC236}">
                <a16:creationId xmlns:a16="http://schemas.microsoft.com/office/drawing/2014/main" id="{1CB9AB92-7A86-413A-ADBA-51A307E24238}"/>
              </a:ext>
            </a:extLst>
          </p:cNvPr>
          <p:cNvSpPr>
            <a:spLocks noGrp="1"/>
          </p:cNvSpPr>
          <p:nvPr>
            <p:ph idx="1"/>
          </p:nvPr>
        </p:nvSpPr>
        <p:spPr/>
        <p:txBody>
          <a:bodyPr>
            <a:normAutofit/>
          </a:bodyPr>
          <a:lstStyle/>
          <a:p>
            <a:r>
              <a:rPr lang="hu-HU" dirty="0"/>
              <a:t>Beállítási segédlet: </a:t>
            </a:r>
            <a:r>
              <a:rPr lang="hu-HU" dirty="0">
                <a:hlinkClick r:id="rId2"/>
              </a:rPr>
              <a:t>https://docs.microsoft.com/hu-hu/azure/event-hubs/event-hubs-dotnet-standard-getstarted-send</a:t>
            </a:r>
            <a:endParaRPr lang="hu-HU" dirty="0"/>
          </a:p>
          <a:p>
            <a:r>
              <a:rPr lang="hu-HU" dirty="0"/>
              <a:t>Beállításokhoz: </a:t>
            </a:r>
            <a:r>
              <a:rPr lang="hu-HU" dirty="0" err="1"/>
              <a:t>SensorEventGenerator</a:t>
            </a:r>
            <a:endParaRPr lang="hu-HU" dirty="0"/>
          </a:p>
          <a:p>
            <a:endParaRPr lang="hu-HU" dirty="0"/>
          </a:p>
          <a:p>
            <a:pPr marL="457200" lvl="1" indent="0">
              <a:buNone/>
            </a:pPr>
            <a:r>
              <a:rPr lang="en-US" sz="1700" dirty="0">
                <a:latin typeface="Courier New" panose="02070309020205020404" pitchFamily="49" charset="0"/>
                <a:cs typeface="Courier New" panose="02070309020205020404" pitchFamily="49" charset="0"/>
              </a:rPr>
              <a:t>&lt;</a:t>
            </a:r>
            <a:r>
              <a:rPr lang="en-US" sz="1700" dirty="0" err="1">
                <a:latin typeface="Courier New" panose="02070309020205020404" pitchFamily="49" charset="0"/>
                <a:cs typeface="Courier New" panose="02070309020205020404" pitchFamily="49" charset="0"/>
              </a:rPr>
              <a:t>appSettings</a:t>
            </a:r>
            <a:r>
              <a:rPr lang="en-US" sz="1700" dirty="0">
                <a:latin typeface="Courier New" panose="02070309020205020404" pitchFamily="49" charset="0"/>
                <a:cs typeface="Courier New" panose="02070309020205020404" pitchFamily="49" charset="0"/>
              </a:rPr>
              <a:t>&gt; &lt;add key="</a:t>
            </a:r>
            <a:r>
              <a:rPr lang="en-US" sz="1700" dirty="0" err="1">
                <a:latin typeface="Courier New" panose="02070309020205020404" pitchFamily="49" charset="0"/>
                <a:cs typeface="Courier New" panose="02070309020205020404" pitchFamily="49" charset="0"/>
              </a:rPr>
              <a:t>SBNameSpace</a:t>
            </a:r>
            <a:r>
              <a:rPr lang="en-US" sz="1700" dirty="0">
                <a:latin typeface="Courier New" panose="02070309020205020404" pitchFamily="49" charset="0"/>
                <a:cs typeface="Courier New" panose="02070309020205020404" pitchFamily="49" charset="0"/>
              </a:rPr>
              <a:t>" value="your service bus namespace" /&gt;</a:t>
            </a:r>
          </a:p>
          <a:p>
            <a:pPr marL="457200" lvl="1" indent="0">
              <a:buNone/>
            </a:pPr>
            <a:r>
              <a:rPr lang="en-US" sz="1700" dirty="0">
                <a:latin typeface="Courier New" panose="02070309020205020404" pitchFamily="49" charset="0"/>
                <a:cs typeface="Courier New" panose="02070309020205020404" pitchFamily="49" charset="0"/>
              </a:rPr>
              <a:t>&lt;add key="</a:t>
            </a:r>
            <a:r>
              <a:rPr lang="en-US" sz="1700" dirty="0" err="1">
                <a:latin typeface="Courier New" panose="02070309020205020404" pitchFamily="49" charset="0"/>
                <a:cs typeface="Courier New" panose="02070309020205020404" pitchFamily="49" charset="0"/>
              </a:rPr>
              <a:t>EHName</a:t>
            </a:r>
            <a:r>
              <a:rPr lang="en-US" sz="1700" dirty="0">
                <a:latin typeface="Courier New" panose="02070309020205020404" pitchFamily="49" charset="0"/>
                <a:cs typeface="Courier New" panose="02070309020205020404" pitchFamily="49" charset="0"/>
              </a:rPr>
              <a:t>" value="your event hub name" /&gt;</a:t>
            </a:r>
          </a:p>
          <a:p>
            <a:pPr marL="457200" lvl="1" indent="0">
              <a:buNone/>
            </a:pPr>
            <a:r>
              <a:rPr lang="en-US" sz="1700" dirty="0">
                <a:latin typeface="Courier New" panose="02070309020205020404" pitchFamily="49" charset="0"/>
                <a:cs typeface="Courier New" panose="02070309020205020404" pitchFamily="49" charset="0"/>
              </a:rPr>
              <a:t>&lt;add key="</a:t>
            </a:r>
            <a:r>
              <a:rPr lang="en-US" sz="1700" dirty="0" err="1">
                <a:latin typeface="Courier New" panose="02070309020205020404" pitchFamily="49" charset="0"/>
                <a:cs typeface="Courier New" panose="02070309020205020404" pitchFamily="49" charset="0"/>
              </a:rPr>
              <a:t>AccessPolicyName</a:t>
            </a:r>
            <a:r>
              <a:rPr lang="en-US" sz="1700" dirty="0">
                <a:latin typeface="Courier New" panose="02070309020205020404" pitchFamily="49" charset="0"/>
                <a:cs typeface="Courier New" panose="02070309020205020404" pitchFamily="49" charset="0"/>
              </a:rPr>
              <a:t>" value="name of policy having manage permission" /&gt;</a:t>
            </a:r>
          </a:p>
          <a:p>
            <a:pPr marL="457200" lvl="1" indent="0">
              <a:buNone/>
            </a:pPr>
            <a:r>
              <a:rPr lang="en-US" sz="1700" dirty="0">
                <a:latin typeface="Courier New" panose="02070309020205020404" pitchFamily="49" charset="0"/>
                <a:cs typeface="Courier New" panose="02070309020205020404" pitchFamily="49" charset="0"/>
              </a:rPr>
              <a:t>&lt;add key="</a:t>
            </a:r>
            <a:r>
              <a:rPr lang="en-US" sz="1700" dirty="0" err="1">
                <a:latin typeface="Courier New" panose="02070309020205020404" pitchFamily="49" charset="0"/>
                <a:cs typeface="Courier New" panose="02070309020205020404" pitchFamily="49" charset="0"/>
              </a:rPr>
              <a:t>AccessPolicyKey</a:t>
            </a:r>
            <a:r>
              <a:rPr lang="en-US" sz="1700" dirty="0">
                <a:latin typeface="Courier New" panose="02070309020205020404" pitchFamily="49" charset="0"/>
                <a:cs typeface="Courier New" panose="02070309020205020404" pitchFamily="49" charset="0"/>
              </a:rPr>
              <a:t>" value="your key" /&gt;</a:t>
            </a:r>
          </a:p>
          <a:p>
            <a:pPr marL="457200" lvl="1" indent="0">
              <a:buNone/>
            </a:pPr>
            <a:r>
              <a:rPr lang="en-US" sz="1700" dirty="0">
                <a:latin typeface="Courier New" panose="02070309020205020404" pitchFamily="49" charset="0"/>
                <a:cs typeface="Courier New" panose="02070309020205020404" pitchFamily="49" charset="0"/>
              </a:rPr>
              <a:t>&lt;add key="</a:t>
            </a:r>
            <a:r>
              <a:rPr lang="en-US" sz="1700" dirty="0" err="1">
                <a:latin typeface="Courier New" panose="02070309020205020404" pitchFamily="49" charset="0"/>
                <a:cs typeface="Courier New" panose="02070309020205020404" pitchFamily="49" charset="0"/>
              </a:rPr>
              <a:t>SensorName</a:t>
            </a:r>
            <a:r>
              <a:rPr lang="en-US" sz="1700" dirty="0">
                <a:latin typeface="Courier New" panose="02070309020205020404" pitchFamily="49" charset="0"/>
                <a:cs typeface="Courier New" panose="02070309020205020404" pitchFamily="49" charset="0"/>
              </a:rPr>
              <a:t>" value="any </a:t>
            </a:r>
            <a:r>
              <a:rPr lang="en-US" sz="1700" dirty="0" err="1">
                <a:latin typeface="Courier New" panose="02070309020205020404" pitchFamily="49" charset="0"/>
                <a:cs typeface="Courier New" panose="02070309020205020404" pitchFamily="49" charset="0"/>
              </a:rPr>
              <a:t>displaay</a:t>
            </a:r>
            <a:r>
              <a:rPr lang="en-US" sz="1700" dirty="0">
                <a:latin typeface="Courier New" panose="02070309020205020404" pitchFamily="49" charset="0"/>
                <a:cs typeface="Courier New" panose="02070309020205020404" pitchFamily="49" charset="0"/>
              </a:rPr>
              <a:t> name you want to give your sensor" /&gt;</a:t>
            </a:r>
          </a:p>
          <a:p>
            <a:pPr marL="457200" lvl="1" indent="0">
              <a:buNone/>
            </a:pPr>
            <a:r>
              <a:rPr lang="en-US" sz="1700" dirty="0">
                <a:latin typeface="Courier New" panose="02070309020205020404" pitchFamily="49" charset="0"/>
                <a:cs typeface="Courier New" panose="02070309020205020404" pitchFamily="49" charset="0"/>
              </a:rPr>
              <a:t>&lt;/</a:t>
            </a:r>
            <a:r>
              <a:rPr lang="en-US" sz="1700" dirty="0" err="1">
                <a:latin typeface="Courier New" panose="02070309020205020404" pitchFamily="49" charset="0"/>
                <a:cs typeface="Courier New" panose="02070309020205020404" pitchFamily="49" charset="0"/>
              </a:rPr>
              <a:t>appSettings</a:t>
            </a:r>
            <a:r>
              <a:rPr lang="en-US" sz="1700" dirty="0">
                <a:latin typeface="Courier New" panose="02070309020205020404" pitchFamily="49" charset="0"/>
                <a:cs typeface="Courier New" panose="02070309020205020404" pitchFamily="49" charset="0"/>
              </a:rPr>
              <a:t>&gt; </a:t>
            </a:r>
            <a:endParaRPr lang="hu-HU" sz="1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32615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711B124-9350-497C-999B-43DE82F53E47}"/>
              </a:ext>
            </a:extLst>
          </p:cNvPr>
          <p:cNvSpPr>
            <a:spLocks noGrp="1"/>
          </p:cNvSpPr>
          <p:nvPr>
            <p:ph type="title"/>
          </p:nvPr>
        </p:nvSpPr>
        <p:spPr/>
        <p:txBody>
          <a:bodyPr>
            <a:normAutofit fontScale="90000"/>
          </a:bodyPr>
          <a:lstStyle/>
          <a:p>
            <a:r>
              <a:rPr lang="hu-HU" dirty="0" err="1"/>
              <a:t>Azure</a:t>
            </a:r>
            <a:r>
              <a:rPr lang="hu-HU" dirty="0"/>
              <a:t> </a:t>
            </a:r>
            <a:r>
              <a:rPr lang="hu-HU" dirty="0" err="1"/>
              <a:t>Stream</a:t>
            </a:r>
            <a:r>
              <a:rPr lang="hu-HU" dirty="0"/>
              <a:t> </a:t>
            </a:r>
            <a:r>
              <a:rPr lang="hu-HU" dirty="0" err="1"/>
              <a:t>Analytics</a:t>
            </a:r>
            <a:r>
              <a:rPr lang="hu-HU" dirty="0"/>
              <a:t> adatforrás – output </a:t>
            </a:r>
            <a:r>
              <a:rPr lang="hu-HU" dirty="0" err="1"/>
              <a:t>tab</a:t>
            </a:r>
            <a:endParaRPr lang="hu-HU" dirty="0"/>
          </a:p>
        </p:txBody>
      </p:sp>
      <p:pic>
        <p:nvPicPr>
          <p:cNvPr id="5" name="Tartalom helye 4" descr="A képen képernyőkép látható&#10;&#10;A leírás teljesen megbízható">
            <a:extLst>
              <a:ext uri="{FF2B5EF4-FFF2-40B4-BE49-F238E27FC236}">
                <a16:creationId xmlns:a16="http://schemas.microsoft.com/office/drawing/2014/main" id="{793C433F-DA0A-434C-8DC4-FBD64F75330D}"/>
              </a:ext>
            </a:extLst>
          </p:cNvPr>
          <p:cNvPicPr>
            <a:picLocks noGrp="1" noChangeAspect="1"/>
          </p:cNvPicPr>
          <p:nvPr>
            <p:ph idx="1"/>
          </p:nvPr>
        </p:nvPicPr>
        <p:blipFill>
          <a:blip r:embed="rId2"/>
          <a:stretch>
            <a:fillRect/>
          </a:stretch>
        </p:blipFill>
        <p:spPr>
          <a:xfrm>
            <a:off x="3368521" y="1316038"/>
            <a:ext cx="5474008" cy="4735512"/>
          </a:xfrm>
        </p:spPr>
      </p:pic>
    </p:spTree>
    <p:extLst>
      <p:ext uri="{BB962C8B-B14F-4D97-AF65-F5344CB8AC3E}">
        <p14:creationId xmlns:p14="http://schemas.microsoft.com/office/powerpoint/2010/main" val="3325616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FFCB21-7C08-4E25-AFCE-DBD3955A1814}"/>
              </a:ext>
            </a:extLst>
          </p:cNvPr>
          <p:cNvSpPr>
            <a:spLocks noGrp="1"/>
          </p:cNvSpPr>
          <p:nvPr>
            <p:ph type="title"/>
          </p:nvPr>
        </p:nvSpPr>
        <p:spPr/>
        <p:txBody>
          <a:bodyPr/>
          <a:lstStyle/>
          <a:p>
            <a:r>
              <a:rPr lang="hu-HU" dirty="0" err="1"/>
              <a:t>Power</a:t>
            </a:r>
            <a:r>
              <a:rPr lang="hu-HU" dirty="0"/>
              <a:t> BI</a:t>
            </a:r>
          </a:p>
        </p:txBody>
      </p:sp>
      <p:sp>
        <p:nvSpPr>
          <p:cNvPr id="3" name="Tartalom helye 2">
            <a:extLst>
              <a:ext uri="{FF2B5EF4-FFF2-40B4-BE49-F238E27FC236}">
                <a16:creationId xmlns:a16="http://schemas.microsoft.com/office/drawing/2014/main" id="{74D79C04-7675-4572-A019-6E8C9CCAF3AB}"/>
              </a:ext>
            </a:extLst>
          </p:cNvPr>
          <p:cNvSpPr>
            <a:spLocks noGrp="1"/>
          </p:cNvSpPr>
          <p:nvPr>
            <p:ph idx="1"/>
          </p:nvPr>
        </p:nvSpPr>
        <p:spPr/>
        <p:txBody>
          <a:bodyPr/>
          <a:lstStyle/>
          <a:p>
            <a:r>
              <a:rPr lang="hu-HU" dirty="0" err="1"/>
              <a:t>Querry</a:t>
            </a:r>
            <a:r>
              <a:rPr lang="hu-HU" dirty="0"/>
              <a:t> </a:t>
            </a:r>
            <a:r>
              <a:rPr lang="hu-HU" dirty="0" err="1"/>
              <a:t>job</a:t>
            </a:r>
            <a:r>
              <a:rPr lang="hu-HU" dirty="0"/>
              <a:t>: </a:t>
            </a:r>
            <a:r>
              <a:rPr lang="en-US" dirty="0"/>
              <a:t> </a:t>
            </a:r>
            <a:endParaRPr lang="hu-HU" dirty="0"/>
          </a:p>
          <a:p>
            <a:pPr marL="0" indent="0">
              <a:buNone/>
            </a:pPr>
            <a:r>
              <a:rPr lang="en-US" sz="1600" dirty="0">
                <a:latin typeface="Courier New" panose="02070309020205020404" pitchFamily="49" charset="0"/>
                <a:cs typeface="Courier New" panose="02070309020205020404" pitchFamily="49" charset="0"/>
              </a:rPr>
              <a:t>SELECT max(</a:t>
            </a:r>
            <a:r>
              <a:rPr lang="en-US" sz="1600" dirty="0" err="1">
                <a:latin typeface="Courier New" panose="02070309020205020404" pitchFamily="49" charset="0"/>
                <a:cs typeface="Courier New" panose="02070309020205020404" pitchFamily="49" charset="0"/>
              </a:rPr>
              <a:t>hmdt</a:t>
            </a:r>
            <a:r>
              <a:rPr lang="en-US" sz="1600" dirty="0">
                <a:latin typeface="Courier New" panose="02070309020205020404" pitchFamily="49" charset="0"/>
                <a:cs typeface="Courier New" panose="02070309020205020404" pitchFamily="49" charset="0"/>
              </a:rPr>
              <a:t>) as </a:t>
            </a:r>
            <a:r>
              <a:rPr lang="en-US" sz="1600" dirty="0" err="1">
                <a:latin typeface="Courier New" panose="02070309020205020404" pitchFamily="49" charset="0"/>
                <a:cs typeface="Courier New" panose="02070309020205020404" pitchFamily="49" charset="0"/>
              </a:rPr>
              <a:t>hmdt</a:t>
            </a:r>
            <a:r>
              <a:rPr lang="en-US" sz="1600" dirty="0">
                <a:latin typeface="Courier New" panose="02070309020205020404" pitchFamily="49" charset="0"/>
                <a:cs typeface="Courier New" panose="02070309020205020404" pitchFamily="49" charset="0"/>
              </a:rPr>
              <a:t> , max(temp) as temp , time , 0 as </a:t>
            </a:r>
            <a:r>
              <a:rPr lang="en-US" sz="1600" dirty="0" err="1">
                <a:latin typeface="Courier New" panose="02070309020205020404" pitchFamily="49" charset="0"/>
                <a:cs typeface="Courier New" panose="02070309020205020404" pitchFamily="49" charset="0"/>
              </a:rPr>
              <a:t>minTemp</a:t>
            </a:r>
            <a:r>
              <a:rPr lang="en-US" sz="1600" dirty="0">
                <a:latin typeface="Courier New" panose="02070309020205020404" pitchFamily="49" charset="0"/>
                <a:cs typeface="Courier New" panose="02070309020205020404" pitchFamily="49" charset="0"/>
              </a:rPr>
              <a:t> , 150 as </a:t>
            </a:r>
            <a:r>
              <a:rPr lang="en-US" sz="1600" dirty="0" err="1">
                <a:latin typeface="Courier New" panose="02070309020205020404" pitchFamily="49" charset="0"/>
                <a:cs typeface="Courier New" panose="02070309020205020404" pitchFamily="49" charset="0"/>
              </a:rPr>
              <a:t>maxTemp</a:t>
            </a:r>
            <a:r>
              <a:rPr lang="en-US" sz="1600" dirty="0">
                <a:latin typeface="Courier New" panose="02070309020205020404" pitchFamily="49" charset="0"/>
                <a:cs typeface="Courier New" panose="02070309020205020404" pitchFamily="49" charset="0"/>
              </a:rPr>
              <a:t> , 75 as </a:t>
            </a:r>
            <a:r>
              <a:rPr lang="en-US" sz="1600" dirty="0" err="1">
                <a:latin typeface="Courier New" panose="02070309020205020404" pitchFamily="49" charset="0"/>
                <a:cs typeface="Courier New" panose="02070309020205020404" pitchFamily="49" charset="0"/>
              </a:rPr>
              <a:t>targetTemp</a:t>
            </a:r>
            <a:r>
              <a:rPr lang="en-US" sz="1600" dirty="0">
                <a:latin typeface="Courier New" panose="02070309020205020404" pitchFamily="49" charset="0"/>
                <a:cs typeface="Courier New" panose="02070309020205020404" pitchFamily="49" charset="0"/>
              </a:rPr>
              <a:t> , 100 as </a:t>
            </a:r>
            <a:r>
              <a:rPr lang="en-US" sz="1600" dirty="0" err="1">
                <a:latin typeface="Courier New" panose="02070309020205020404" pitchFamily="49" charset="0"/>
                <a:cs typeface="Courier New" panose="02070309020205020404" pitchFamily="49" charset="0"/>
              </a:rPr>
              <a:t>maxHmdt</a:t>
            </a:r>
            <a:r>
              <a:rPr lang="en-US" sz="1600" dirty="0">
                <a:latin typeface="Courier New" panose="02070309020205020404" pitchFamily="49" charset="0"/>
                <a:cs typeface="Courier New" panose="02070309020205020404" pitchFamily="49" charset="0"/>
              </a:rPr>
              <a:t> , 70 as </a:t>
            </a:r>
            <a:r>
              <a:rPr lang="en-US" sz="1600" dirty="0" err="1">
                <a:latin typeface="Courier New" panose="02070309020205020404" pitchFamily="49" charset="0"/>
                <a:cs typeface="Courier New" panose="02070309020205020404" pitchFamily="49" charset="0"/>
              </a:rPr>
              <a:t>targetHmdt</a:t>
            </a:r>
            <a:r>
              <a:rPr lang="en-US" sz="1600" dirty="0">
                <a:latin typeface="Courier New" panose="02070309020205020404" pitchFamily="49" charset="0"/>
                <a:cs typeface="Courier New" panose="02070309020205020404" pitchFamily="49" charset="0"/>
              </a:rPr>
              <a:t> </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FROM Input </a:t>
            </a:r>
            <a:endParaRPr lang="hu-HU" sz="1600" dirty="0">
              <a:latin typeface="Courier New" panose="02070309020205020404" pitchFamily="49" charset="0"/>
              <a:cs typeface="Courier New" panose="02070309020205020404" pitchFamily="49" charset="0"/>
            </a:endParaRPr>
          </a:p>
          <a:p>
            <a:pPr marL="0" indent="0">
              <a:buNone/>
            </a:pPr>
            <a:r>
              <a:rPr lang="hu-HU" sz="1600" dirty="0">
                <a:latin typeface="Courier New" panose="02070309020205020404" pitchFamily="49" charset="0"/>
                <a:cs typeface="Courier New" panose="02070309020205020404" pitchFamily="49" charset="0"/>
              </a:rPr>
              <a:t>GROUP BY</a:t>
            </a:r>
            <a:r>
              <a:rPr lang="en-US" sz="1600" dirty="0">
                <a:latin typeface="Courier New" panose="02070309020205020404" pitchFamily="49" charset="0"/>
                <a:cs typeface="Courier New" panose="02070309020205020404" pitchFamily="49" charset="0"/>
              </a:rPr>
              <a:t> TUMBLINGWINDOW(ss,1) ,time ,</a:t>
            </a:r>
            <a:r>
              <a:rPr lang="en-US" sz="1600" dirty="0" err="1">
                <a:latin typeface="Courier New" panose="02070309020205020404" pitchFamily="49" charset="0"/>
                <a:cs typeface="Courier New" panose="02070309020205020404" pitchFamily="49" charset="0"/>
              </a:rPr>
              <a:t>dspl</a:t>
            </a:r>
            <a:r>
              <a:rPr lang="en-US" sz="1600" dirty="0">
                <a:latin typeface="Courier New" panose="02070309020205020404" pitchFamily="49" charset="0"/>
                <a:cs typeface="Courier New" panose="02070309020205020404" pitchFamily="49" charset="0"/>
              </a:rPr>
              <a:t> </a:t>
            </a:r>
            <a:endParaRPr lang="hu-HU" dirty="0">
              <a:latin typeface="Courier New" panose="02070309020205020404" pitchFamily="49" charset="0"/>
              <a:cs typeface="Courier New" panose="02070309020205020404" pitchFamily="49" charset="0"/>
            </a:endParaRPr>
          </a:p>
        </p:txBody>
      </p:sp>
      <p:pic>
        <p:nvPicPr>
          <p:cNvPr id="6" name="Kép 5" descr="A képen képernyőkép látható&#10;&#10;A leírás teljesen megbízható">
            <a:extLst>
              <a:ext uri="{FF2B5EF4-FFF2-40B4-BE49-F238E27FC236}">
                <a16:creationId xmlns:a16="http://schemas.microsoft.com/office/drawing/2014/main" id="{A855A1A1-E5E8-434D-ACF5-AD664C0E5316}"/>
              </a:ext>
            </a:extLst>
          </p:cNvPr>
          <p:cNvPicPr>
            <a:picLocks noChangeAspect="1"/>
          </p:cNvPicPr>
          <p:nvPr/>
        </p:nvPicPr>
        <p:blipFill>
          <a:blip r:embed="rId2"/>
          <a:stretch>
            <a:fillRect/>
          </a:stretch>
        </p:blipFill>
        <p:spPr>
          <a:xfrm>
            <a:off x="3900885" y="3048130"/>
            <a:ext cx="4858105" cy="3348703"/>
          </a:xfrm>
          <a:prstGeom prst="rect">
            <a:avLst/>
          </a:prstGeom>
        </p:spPr>
      </p:pic>
    </p:spTree>
    <p:extLst>
      <p:ext uri="{BB962C8B-B14F-4D97-AF65-F5344CB8AC3E}">
        <p14:creationId xmlns:p14="http://schemas.microsoft.com/office/powerpoint/2010/main" val="3658097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20632" y="3348238"/>
            <a:ext cx="9106263" cy="1200158"/>
          </a:xfrm>
        </p:spPr>
        <p:txBody>
          <a:bodyPr/>
          <a:lstStyle/>
          <a:p>
            <a:r>
              <a:rPr lang="hu-HU" dirty="0"/>
              <a:t>Köszönöm a figyelmet!</a:t>
            </a:r>
            <a:endParaRPr lang="en-US" dirty="0"/>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48153" y="4548395"/>
            <a:ext cx="6060413" cy="927693"/>
          </a:xfrm>
          <a:prstGeom prst="rect">
            <a:avLst/>
          </a:prstGeom>
        </p:spPr>
        <p:txBody>
          <a:bodyPr vert="horz" lIns="457135" tIns="45713" rIns="457135" bIns="45713"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dirty="0"/>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ím 5">
            <a:extLst>
              <a:ext uri="{FF2B5EF4-FFF2-40B4-BE49-F238E27FC236}">
                <a16:creationId xmlns:a16="http://schemas.microsoft.com/office/drawing/2014/main" id="{D049C693-932E-485F-AE26-73B908233796}"/>
              </a:ext>
            </a:extLst>
          </p:cNvPr>
          <p:cNvSpPr>
            <a:spLocks noGrp="1"/>
          </p:cNvSpPr>
          <p:nvPr>
            <p:ph type="title"/>
          </p:nvPr>
        </p:nvSpPr>
        <p:spPr/>
        <p:txBody>
          <a:bodyPr>
            <a:normAutofit fontScale="90000"/>
          </a:bodyPr>
          <a:lstStyle/>
          <a:p>
            <a:r>
              <a:rPr lang="hu-HU" dirty="0" err="1"/>
              <a:t>Azure</a:t>
            </a:r>
            <a:r>
              <a:rPr lang="hu-HU" dirty="0"/>
              <a:t> </a:t>
            </a:r>
            <a:r>
              <a:rPr lang="hu-HU" dirty="0" err="1"/>
              <a:t>Cognitive</a:t>
            </a:r>
            <a:r>
              <a:rPr lang="hu-HU" dirty="0"/>
              <a:t> </a:t>
            </a:r>
            <a:r>
              <a:rPr lang="hu-HU" dirty="0" err="1"/>
              <a:t>Services</a:t>
            </a:r>
            <a:r>
              <a:rPr lang="hu-HU" dirty="0"/>
              <a:t> használata </a:t>
            </a:r>
            <a:r>
              <a:rPr lang="hu-HU" dirty="0" err="1"/>
              <a:t>Power</a:t>
            </a:r>
            <a:r>
              <a:rPr lang="hu-HU" dirty="0"/>
              <a:t> BI-ban</a:t>
            </a:r>
          </a:p>
        </p:txBody>
      </p:sp>
      <p:sp>
        <p:nvSpPr>
          <p:cNvPr id="7" name="Szöveg helye 6">
            <a:extLst>
              <a:ext uri="{FF2B5EF4-FFF2-40B4-BE49-F238E27FC236}">
                <a16:creationId xmlns:a16="http://schemas.microsoft.com/office/drawing/2014/main" id="{FA870EC7-313F-41A4-B5B8-F04DB2DFB32B}"/>
              </a:ext>
            </a:extLst>
          </p:cNvPr>
          <p:cNvSpPr>
            <a:spLocks noGrp="1"/>
          </p:cNvSpPr>
          <p:nvPr>
            <p:ph type="body" idx="1"/>
          </p:nvPr>
        </p:nvSpPr>
        <p:spPr/>
        <p:txBody>
          <a:bodyPr/>
          <a:lstStyle/>
          <a:p>
            <a:endParaRPr lang="hu-HU"/>
          </a:p>
        </p:txBody>
      </p:sp>
      <p:sp>
        <p:nvSpPr>
          <p:cNvPr id="3" name="Dia számának helye 2">
            <a:extLst>
              <a:ext uri="{FF2B5EF4-FFF2-40B4-BE49-F238E27FC236}">
                <a16:creationId xmlns:a16="http://schemas.microsoft.com/office/drawing/2014/main" id="{E77566C6-AB5F-40AE-BA4C-F6865C456C44}"/>
              </a:ext>
            </a:extLst>
          </p:cNvPr>
          <p:cNvSpPr>
            <a:spLocks noGrp="1"/>
          </p:cNvSpPr>
          <p:nvPr>
            <p:ph type="sldNum" sz="quarter" idx="12"/>
          </p:nvPr>
        </p:nvSpPr>
        <p:spPr/>
        <p:txBody>
          <a:bodyPr/>
          <a:lstStyle/>
          <a:p>
            <a:fld id="{5AE1514C-5E56-4738-A1FF-4B1CFD2A3E36}" type="slidenum">
              <a:rPr lang="en-US" smtClean="0"/>
              <a:t>2</a:t>
            </a:fld>
            <a:endParaRPr lang="en-US"/>
          </a:p>
        </p:txBody>
      </p:sp>
    </p:spTree>
    <p:extLst>
      <p:ext uri="{BB962C8B-B14F-4D97-AF65-F5344CB8AC3E}">
        <p14:creationId xmlns:p14="http://schemas.microsoft.com/office/powerpoint/2010/main" val="2463507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a:extLst>
              <a:ext uri="{FF2B5EF4-FFF2-40B4-BE49-F238E27FC236}">
                <a16:creationId xmlns:a16="http://schemas.microsoft.com/office/drawing/2014/main" id="{554211AB-71CA-4487-AC6D-C1AF0E66A5DD}"/>
              </a:ext>
            </a:extLst>
          </p:cNvPr>
          <p:cNvSpPr>
            <a:spLocks noGrp="1"/>
          </p:cNvSpPr>
          <p:nvPr>
            <p:ph type="title"/>
          </p:nvPr>
        </p:nvSpPr>
        <p:spPr/>
        <p:txBody>
          <a:bodyPr/>
          <a:lstStyle/>
          <a:p>
            <a:r>
              <a:rPr lang="hu-HU" dirty="0"/>
              <a:t>Szövegelemzés</a:t>
            </a:r>
          </a:p>
        </p:txBody>
      </p:sp>
      <p:sp>
        <p:nvSpPr>
          <p:cNvPr id="6" name="Tartalom helye 5">
            <a:extLst>
              <a:ext uri="{FF2B5EF4-FFF2-40B4-BE49-F238E27FC236}">
                <a16:creationId xmlns:a16="http://schemas.microsoft.com/office/drawing/2014/main" id="{68CF6ECD-D2F4-4468-91CF-1A2953AD81C1}"/>
              </a:ext>
            </a:extLst>
          </p:cNvPr>
          <p:cNvSpPr>
            <a:spLocks noGrp="1"/>
          </p:cNvSpPr>
          <p:nvPr>
            <p:ph idx="1"/>
          </p:nvPr>
        </p:nvSpPr>
        <p:spPr/>
        <p:txBody>
          <a:bodyPr/>
          <a:lstStyle/>
          <a:p>
            <a:r>
              <a:rPr lang="hu-HU" dirty="0"/>
              <a:t>Vélemények értékelése az alábbi (FabrikamComments.csv) adatforrás használatával:</a:t>
            </a:r>
          </a:p>
          <a:p>
            <a:endParaRPr lang="hu-HU" dirty="0"/>
          </a:p>
          <a:p>
            <a:endParaRPr lang="hu-HU" dirty="0"/>
          </a:p>
        </p:txBody>
      </p:sp>
      <p:sp>
        <p:nvSpPr>
          <p:cNvPr id="4" name="Dia számának helye 3">
            <a:extLst>
              <a:ext uri="{FF2B5EF4-FFF2-40B4-BE49-F238E27FC236}">
                <a16:creationId xmlns:a16="http://schemas.microsoft.com/office/drawing/2014/main" id="{2ABB777B-E23D-47BB-A933-6F81B74E4C2D}"/>
              </a:ext>
            </a:extLst>
          </p:cNvPr>
          <p:cNvSpPr>
            <a:spLocks noGrp="1"/>
          </p:cNvSpPr>
          <p:nvPr>
            <p:ph type="sldNum" sz="quarter" idx="12"/>
          </p:nvPr>
        </p:nvSpPr>
        <p:spPr/>
        <p:txBody>
          <a:bodyPr/>
          <a:lstStyle/>
          <a:p>
            <a:fld id="{6D22F896-40B5-4ADD-8801-0D06FADFA095}" type="slidenum">
              <a:rPr lang="en-US" smtClean="0"/>
              <a:t>3</a:t>
            </a:fld>
            <a:endParaRPr lang="en-US" dirty="0"/>
          </a:p>
        </p:txBody>
      </p:sp>
      <p:graphicFrame>
        <p:nvGraphicFramePr>
          <p:cNvPr id="8" name="Táblázat 7">
            <a:extLst>
              <a:ext uri="{FF2B5EF4-FFF2-40B4-BE49-F238E27FC236}">
                <a16:creationId xmlns:a16="http://schemas.microsoft.com/office/drawing/2014/main" id="{889441AD-789E-42CC-A853-3FC02F7682CA}"/>
              </a:ext>
            </a:extLst>
          </p:cNvPr>
          <p:cNvGraphicFramePr>
            <a:graphicFrameLocks noGrp="1"/>
          </p:cNvGraphicFramePr>
          <p:nvPr>
            <p:extLst>
              <p:ext uri="{D42A27DB-BD31-4B8C-83A1-F6EECF244321}">
                <p14:modId xmlns:p14="http://schemas.microsoft.com/office/powerpoint/2010/main" val="611472632"/>
              </p:ext>
            </p:extLst>
          </p:nvPr>
        </p:nvGraphicFramePr>
        <p:xfrm>
          <a:off x="864830" y="1734100"/>
          <a:ext cx="10515601" cy="4987375"/>
        </p:xfrm>
        <a:graphic>
          <a:graphicData uri="http://schemas.openxmlformats.org/drawingml/2006/table">
            <a:tbl>
              <a:tblPr firstRow="1">
                <a:tableStyleId>{125E5076-3810-47DD-B79F-674D7AD40C01}</a:tableStyleId>
              </a:tblPr>
              <a:tblGrid>
                <a:gridCol w="240815">
                  <a:extLst>
                    <a:ext uri="{9D8B030D-6E8A-4147-A177-3AD203B41FA5}">
                      <a16:colId xmlns:a16="http://schemas.microsoft.com/office/drawing/2014/main" val="3330770386"/>
                    </a:ext>
                  </a:extLst>
                </a:gridCol>
                <a:gridCol w="517307">
                  <a:extLst>
                    <a:ext uri="{9D8B030D-6E8A-4147-A177-3AD203B41FA5}">
                      <a16:colId xmlns:a16="http://schemas.microsoft.com/office/drawing/2014/main" val="4106635565"/>
                    </a:ext>
                  </a:extLst>
                </a:gridCol>
                <a:gridCol w="758122">
                  <a:extLst>
                    <a:ext uri="{9D8B030D-6E8A-4147-A177-3AD203B41FA5}">
                      <a16:colId xmlns:a16="http://schemas.microsoft.com/office/drawing/2014/main" val="3699831505"/>
                    </a:ext>
                  </a:extLst>
                </a:gridCol>
                <a:gridCol w="401359">
                  <a:extLst>
                    <a:ext uri="{9D8B030D-6E8A-4147-A177-3AD203B41FA5}">
                      <a16:colId xmlns:a16="http://schemas.microsoft.com/office/drawing/2014/main" val="1024658715"/>
                    </a:ext>
                  </a:extLst>
                </a:gridCol>
                <a:gridCol w="1105966">
                  <a:extLst>
                    <a:ext uri="{9D8B030D-6E8A-4147-A177-3AD203B41FA5}">
                      <a16:colId xmlns:a16="http://schemas.microsoft.com/office/drawing/2014/main" val="2267010934"/>
                    </a:ext>
                  </a:extLst>
                </a:gridCol>
                <a:gridCol w="517307">
                  <a:extLst>
                    <a:ext uri="{9D8B030D-6E8A-4147-A177-3AD203B41FA5}">
                      <a16:colId xmlns:a16="http://schemas.microsoft.com/office/drawing/2014/main" val="49320365"/>
                    </a:ext>
                  </a:extLst>
                </a:gridCol>
                <a:gridCol w="517307">
                  <a:extLst>
                    <a:ext uri="{9D8B030D-6E8A-4147-A177-3AD203B41FA5}">
                      <a16:colId xmlns:a16="http://schemas.microsoft.com/office/drawing/2014/main" val="3878962171"/>
                    </a:ext>
                  </a:extLst>
                </a:gridCol>
                <a:gridCol w="1596516">
                  <a:extLst>
                    <a:ext uri="{9D8B030D-6E8A-4147-A177-3AD203B41FA5}">
                      <a16:colId xmlns:a16="http://schemas.microsoft.com/office/drawing/2014/main" val="3640069149"/>
                    </a:ext>
                  </a:extLst>
                </a:gridCol>
                <a:gridCol w="3897640">
                  <a:extLst>
                    <a:ext uri="{9D8B030D-6E8A-4147-A177-3AD203B41FA5}">
                      <a16:colId xmlns:a16="http://schemas.microsoft.com/office/drawing/2014/main" val="3332486882"/>
                    </a:ext>
                  </a:extLst>
                </a:gridCol>
                <a:gridCol w="588660">
                  <a:extLst>
                    <a:ext uri="{9D8B030D-6E8A-4147-A177-3AD203B41FA5}">
                      <a16:colId xmlns:a16="http://schemas.microsoft.com/office/drawing/2014/main" val="2782987655"/>
                    </a:ext>
                  </a:extLst>
                </a:gridCol>
                <a:gridCol w="374602">
                  <a:extLst>
                    <a:ext uri="{9D8B030D-6E8A-4147-A177-3AD203B41FA5}">
                      <a16:colId xmlns:a16="http://schemas.microsoft.com/office/drawing/2014/main" val="2123881656"/>
                    </a:ext>
                  </a:extLst>
                </a:gridCol>
              </a:tblGrid>
              <a:tr h="128435">
                <a:tc>
                  <a:txBody>
                    <a:bodyPr/>
                    <a:lstStyle/>
                    <a:p>
                      <a:pPr algn="l" fontAlgn="b"/>
                      <a:r>
                        <a:rPr lang="hu-HU" sz="1050" u="none" strike="noStrike">
                          <a:effectLst/>
                        </a:rPr>
                        <a:t>id</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inreplyto</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name</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userid</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emailaddress</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datetime</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topic</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subject</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comment</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spamscore</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votes</a:t>
                      </a:r>
                      <a:endParaRPr lang="hu-HU" sz="1050" b="1" i="0" u="none" strike="noStrike">
                        <a:solidFill>
                          <a:srgbClr val="FFFFFF"/>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1229856566"/>
                  </a:ext>
                </a:extLst>
              </a:tr>
              <a:tr h="829475">
                <a:tc>
                  <a:txBody>
                    <a:bodyPr/>
                    <a:lstStyle/>
                    <a:p>
                      <a:pPr algn="r" fontAlgn="b"/>
                      <a:r>
                        <a:rPr lang="hu-HU" sz="1050" u="none" strike="noStrike">
                          <a:effectLst/>
                        </a:rPr>
                        <a:t>1102</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Donald Erie</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derie</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don@example.com</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9:04:00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shipping</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Insufficient packaging</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en-US" sz="1050" u="none" strike="noStrike">
                          <a:effectLst/>
                        </a:rPr>
                        <a:t>I ordered three widgets last week and just received them. I am VERY disappointed in the way they were packed. The box was only about two thirds full of packing peanuts and the widgets were not individually wrapped. As a result they were able to bump up against each other while in transit. The display on one doesn't work at all and the other two are quite scratched up (look like they have been in service for years) though they do work fine. I have always been satisifed with your service and trust you will make this right, but I suggest you look into how you are packing these items. You will have a lot of unhappy customers otherwise.</a:t>
                      </a:r>
                      <a:endParaRPr lang="en-US"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3</a:t>
                      </a:r>
                      <a:endParaRPr lang="hu-HU" sz="1050" b="0" i="0" u="none" strike="noStrike">
                        <a:solidFill>
                          <a:srgbClr val="000000"/>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537153950"/>
                  </a:ext>
                </a:extLst>
              </a:tr>
              <a:tr h="829475">
                <a:tc>
                  <a:txBody>
                    <a:bodyPr/>
                    <a:lstStyle/>
                    <a:p>
                      <a:pPr algn="r" fontAlgn="b"/>
                      <a:r>
                        <a:rPr lang="hu-HU" sz="1050" u="none" strike="noStrike">
                          <a:effectLst/>
                        </a:rPr>
                        <a:t>1103</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Jake Bering</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jakeb</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jake.bering@example.com</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9:37:00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fulfillment</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Wrong items again</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en-US" sz="1050" u="none" strike="noStrike">
                          <a:effectLst/>
                        </a:rPr>
                        <a:t>Can't believe you fools shipped me the wrong items AGAIN. If you weren't the only company I've been able to find that even has these items, I would have stopped ordering from you a long time ago. I order weekly and it seems like at least once a month my order has some kind of foul-up. Waiting for the order to be corrected would set my business back so I need to keep extra on hand just in case. Not fair for me to have to carry extra inventory to make up for YOUR screw-ups! Hire someone who can tell the difference between a thingamabob and a whatchamacallit. If anyone reading this knows of another source please let me know.</a:t>
                      </a:r>
                      <a:endParaRPr lang="en-US"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5</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10</a:t>
                      </a:r>
                      <a:endParaRPr lang="hu-HU" sz="1050" b="0" i="0" u="none" strike="noStrike">
                        <a:solidFill>
                          <a:srgbClr val="000000"/>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1518598089"/>
                  </a:ext>
                </a:extLst>
              </a:tr>
              <a:tr h="476279">
                <a:tc>
                  <a:txBody>
                    <a:bodyPr/>
                    <a:lstStyle/>
                    <a:p>
                      <a:pPr algn="r" fontAlgn="b"/>
                      <a:r>
                        <a:rPr lang="hu-HU" sz="1050" u="none" strike="noStrike">
                          <a:effectLst/>
                        </a:rPr>
                        <a:t>1104</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Ann Huron</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annh</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ahuron@example.com</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10:11:00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praise</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Fantastic!</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en-US" sz="1050" u="none" strike="noStrike">
                          <a:effectLst/>
                        </a:rPr>
                        <a:t>Wow! I had NO IDEA that reciprocating garombles of such high quality even existed! And they're a steal, too; I've paid twice your asking price for garombles that weren't nearly as smooth in operation. Free ground delivery was a plus (the overnight shipping seems a little spendy though). We'll see how these actually hold up, but so far I'm sold!</a:t>
                      </a:r>
                      <a:endParaRPr lang="en-US"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15</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2</a:t>
                      </a:r>
                      <a:endParaRPr lang="hu-HU" sz="1050" b="0" i="0" u="none" strike="noStrike">
                        <a:solidFill>
                          <a:srgbClr val="000000"/>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1479815017"/>
                  </a:ext>
                </a:extLst>
              </a:tr>
              <a:tr h="358547">
                <a:tc>
                  <a:txBody>
                    <a:bodyPr/>
                    <a:lstStyle/>
                    <a:p>
                      <a:pPr algn="r" fontAlgn="b"/>
                      <a:r>
                        <a:rPr lang="hu-HU" sz="1050" u="none" strike="noStrike">
                          <a:effectLst/>
                        </a:rPr>
                        <a:t>1105</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1103</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David Columbia</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davidc</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davidc78@example.com</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10:15:00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fulfillment</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Re: Wrong items again</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en-US" sz="1050" u="none" strike="noStrike">
                          <a:effectLst/>
                        </a:rPr>
                        <a:t>Jake, I've had similar problems tracking down another source of thingamabobs. (Or is it whatchamacallits you need?) I have found Contoso Supply to have thingamabobs but not reliably. Maybe if they started getting more orders for them this would improve.</a:t>
                      </a:r>
                      <a:endParaRPr lang="en-US"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5</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dirty="0">
                          <a:effectLst/>
                        </a:rPr>
                        <a:t>0</a:t>
                      </a:r>
                      <a:endParaRPr lang="hu-HU" sz="1050" b="0" i="0" u="none" strike="noStrike" dirty="0">
                        <a:solidFill>
                          <a:srgbClr val="000000"/>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1019242783"/>
                  </a:ext>
                </a:extLst>
              </a:tr>
            </a:tbl>
          </a:graphicData>
        </a:graphic>
      </p:graphicFrame>
    </p:spTree>
    <p:extLst>
      <p:ext uri="{BB962C8B-B14F-4D97-AF65-F5344CB8AC3E}">
        <p14:creationId xmlns:p14="http://schemas.microsoft.com/office/powerpoint/2010/main" val="3281829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243CF0A-E2E1-4CF1-9830-A0AE4341F8CB}"/>
              </a:ext>
            </a:extLst>
          </p:cNvPr>
          <p:cNvSpPr>
            <a:spLocks noGrp="1"/>
          </p:cNvSpPr>
          <p:nvPr>
            <p:ph type="title"/>
          </p:nvPr>
        </p:nvSpPr>
        <p:spPr/>
        <p:txBody>
          <a:bodyPr/>
          <a:lstStyle/>
          <a:p>
            <a:r>
              <a:rPr lang="hu-HU" dirty="0"/>
              <a:t>Adatforráshoz új projekt létrehozása</a:t>
            </a:r>
          </a:p>
        </p:txBody>
      </p:sp>
      <p:sp>
        <p:nvSpPr>
          <p:cNvPr id="4" name="Dia számának helye 3">
            <a:extLst>
              <a:ext uri="{FF2B5EF4-FFF2-40B4-BE49-F238E27FC236}">
                <a16:creationId xmlns:a16="http://schemas.microsoft.com/office/drawing/2014/main" id="{540994CF-8CB0-4463-AC4D-E2B81532E7E0}"/>
              </a:ext>
            </a:extLst>
          </p:cNvPr>
          <p:cNvSpPr>
            <a:spLocks noGrp="1"/>
          </p:cNvSpPr>
          <p:nvPr>
            <p:ph type="sldNum" sz="quarter" idx="12"/>
          </p:nvPr>
        </p:nvSpPr>
        <p:spPr/>
        <p:txBody>
          <a:bodyPr/>
          <a:lstStyle/>
          <a:p>
            <a:fld id="{6D22F896-40B5-4ADD-8801-0D06FADFA095}" type="slidenum">
              <a:rPr lang="en-US" smtClean="0"/>
              <a:t>4</a:t>
            </a:fld>
            <a:endParaRPr lang="en-US" dirty="0"/>
          </a:p>
        </p:txBody>
      </p:sp>
      <p:pic>
        <p:nvPicPr>
          <p:cNvPr id="2058" name="Picture 10" descr="https://docs.microsoft.com/hu-hu/power-bi/media/service-tutorial-using-cognitive-services/tutorial-using-cognitive-services_01.png">
            <a:extLst>
              <a:ext uri="{FF2B5EF4-FFF2-40B4-BE49-F238E27FC236}">
                <a16:creationId xmlns:a16="http://schemas.microsoft.com/office/drawing/2014/main" id="{6A960BD5-C82E-4CDA-A898-6AB875DD5F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7397" y="2112169"/>
            <a:ext cx="9397206" cy="402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500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EFB28B-168F-4B1E-8A65-BCF28A734DA3}"/>
              </a:ext>
            </a:extLst>
          </p:cNvPr>
          <p:cNvSpPr>
            <a:spLocks noGrp="1"/>
          </p:cNvSpPr>
          <p:nvPr>
            <p:ph type="title"/>
          </p:nvPr>
        </p:nvSpPr>
        <p:spPr/>
        <p:txBody>
          <a:bodyPr/>
          <a:lstStyle/>
          <a:p>
            <a:r>
              <a:rPr lang="hu-HU" dirty="0"/>
              <a:t>Adatforrás</a:t>
            </a:r>
          </a:p>
        </p:txBody>
      </p:sp>
      <p:sp>
        <p:nvSpPr>
          <p:cNvPr id="3" name="Tartalom helye 2">
            <a:extLst>
              <a:ext uri="{FF2B5EF4-FFF2-40B4-BE49-F238E27FC236}">
                <a16:creationId xmlns:a16="http://schemas.microsoft.com/office/drawing/2014/main" id="{266C1205-F706-40D1-9235-9AF28DF28076}"/>
              </a:ext>
            </a:extLst>
          </p:cNvPr>
          <p:cNvSpPr>
            <a:spLocks noGrp="1"/>
          </p:cNvSpPr>
          <p:nvPr>
            <p:ph idx="1"/>
          </p:nvPr>
        </p:nvSpPr>
        <p:spPr/>
        <p:txBody>
          <a:bodyPr/>
          <a:lstStyle/>
          <a:p>
            <a:r>
              <a:rPr lang="hu-HU" b="1" dirty="0"/>
              <a:t>Új entitások hozzáadása</a:t>
            </a:r>
            <a:r>
              <a:rPr lang="hu-HU" dirty="0"/>
              <a:t>  / az adatforrások menüjében a </a:t>
            </a:r>
            <a:r>
              <a:rPr lang="hu-HU" b="1" dirty="0"/>
              <a:t>Szöveg/CSV </a:t>
            </a:r>
            <a:r>
              <a:rPr lang="hu-HU" dirty="0"/>
              <a:t>elem: </a:t>
            </a:r>
          </a:p>
        </p:txBody>
      </p:sp>
      <p:sp>
        <p:nvSpPr>
          <p:cNvPr id="4" name="Dia számának helye 3">
            <a:extLst>
              <a:ext uri="{FF2B5EF4-FFF2-40B4-BE49-F238E27FC236}">
                <a16:creationId xmlns:a16="http://schemas.microsoft.com/office/drawing/2014/main" id="{8F44BBBA-AEBF-4AB0-950B-A531CA75FF48}"/>
              </a:ext>
            </a:extLst>
          </p:cNvPr>
          <p:cNvSpPr>
            <a:spLocks noGrp="1"/>
          </p:cNvSpPr>
          <p:nvPr>
            <p:ph type="sldNum" sz="quarter" idx="12"/>
          </p:nvPr>
        </p:nvSpPr>
        <p:spPr/>
        <p:txBody>
          <a:bodyPr/>
          <a:lstStyle/>
          <a:p>
            <a:fld id="{6D22F896-40B5-4ADD-8801-0D06FADFA095}" type="slidenum">
              <a:rPr lang="en-US" smtClean="0"/>
              <a:t>5</a:t>
            </a:fld>
            <a:endParaRPr lang="en-US" dirty="0"/>
          </a:p>
        </p:txBody>
      </p:sp>
      <p:pic>
        <p:nvPicPr>
          <p:cNvPr id="3074" name="Picture 2" descr="https://docs.microsoft.com/hu-hu/power-bi/media/service-tutorial-using-cognitive-services/tutorial-using-cognitive-services_02.png">
            <a:extLst>
              <a:ext uri="{FF2B5EF4-FFF2-40B4-BE49-F238E27FC236}">
                <a16:creationId xmlns:a16="http://schemas.microsoft.com/office/drawing/2014/main" id="{71067CFC-05C6-47E8-BE3A-27E86017D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2054940"/>
            <a:ext cx="7991475"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625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C49D87C-865D-448C-B478-611EBF1A1825}"/>
              </a:ext>
            </a:extLst>
          </p:cNvPr>
          <p:cNvSpPr>
            <a:spLocks noGrp="1"/>
          </p:cNvSpPr>
          <p:nvPr>
            <p:ph type="title"/>
          </p:nvPr>
        </p:nvSpPr>
        <p:spPr/>
        <p:txBody>
          <a:bodyPr/>
          <a:lstStyle/>
          <a:p>
            <a:r>
              <a:rPr lang="hu-HU" dirty="0"/>
              <a:t>Adatforrás megadása</a:t>
            </a:r>
          </a:p>
        </p:txBody>
      </p:sp>
      <p:sp>
        <p:nvSpPr>
          <p:cNvPr id="4" name="Dia számának helye 3">
            <a:extLst>
              <a:ext uri="{FF2B5EF4-FFF2-40B4-BE49-F238E27FC236}">
                <a16:creationId xmlns:a16="http://schemas.microsoft.com/office/drawing/2014/main" id="{DBA5CBC1-91A3-4779-9125-0370B5A3CA14}"/>
              </a:ext>
            </a:extLst>
          </p:cNvPr>
          <p:cNvSpPr>
            <a:spLocks noGrp="1"/>
          </p:cNvSpPr>
          <p:nvPr>
            <p:ph type="sldNum" sz="quarter" idx="12"/>
          </p:nvPr>
        </p:nvSpPr>
        <p:spPr/>
        <p:txBody>
          <a:bodyPr/>
          <a:lstStyle/>
          <a:p>
            <a:fld id="{6D22F896-40B5-4ADD-8801-0D06FADFA095}" type="slidenum">
              <a:rPr lang="en-US" smtClean="0"/>
              <a:t>6</a:t>
            </a:fld>
            <a:endParaRPr lang="en-US" dirty="0"/>
          </a:p>
        </p:txBody>
      </p:sp>
      <p:pic>
        <p:nvPicPr>
          <p:cNvPr id="4098" name="Picture 2" descr="https://docs.microsoft.com/hu-hu/power-bi/media/service-tutorial-using-cognitive-services/tutorial-using-cognitive-services_03.png">
            <a:extLst>
              <a:ext uri="{FF2B5EF4-FFF2-40B4-BE49-F238E27FC236}">
                <a16:creationId xmlns:a16="http://schemas.microsoft.com/office/drawing/2014/main" id="{0E860E11-D57C-456C-8577-3A85FBD2144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17826" y="1316038"/>
            <a:ext cx="6775398" cy="4735512"/>
          </a:xfrm>
          <a:prstGeom prst="rect">
            <a:avLst/>
          </a:prstGeom>
          <a:noFill/>
          <a:extLst>
            <a:ext uri="{909E8E84-426E-40DD-AFC4-6F175D3DCCD1}">
              <a14:hiddenFill xmlns:a14="http://schemas.microsoft.com/office/drawing/2010/main">
                <a:solidFill>
                  <a:srgbClr val="FFFFFF"/>
                </a:solidFill>
              </a14:hiddenFill>
            </a:ext>
          </a:extLst>
        </p:spPr>
      </p:pic>
      <p:sp>
        <p:nvSpPr>
          <p:cNvPr id="5" name="Téglalap 4">
            <a:extLst>
              <a:ext uri="{FF2B5EF4-FFF2-40B4-BE49-F238E27FC236}">
                <a16:creationId xmlns:a16="http://schemas.microsoft.com/office/drawing/2014/main" id="{A7F71E2C-EB0B-4B09-A3CD-8583DC58E42B}"/>
              </a:ext>
            </a:extLst>
          </p:cNvPr>
          <p:cNvSpPr/>
          <p:nvPr/>
        </p:nvSpPr>
        <p:spPr>
          <a:xfrm>
            <a:off x="1611085" y="6075144"/>
            <a:ext cx="8757677" cy="646331"/>
          </a:xfrm>
          <a:prstGeom prst="rect">
            <a:avLst/>
          </a:prstGeom>
        </p:spPr>
        <p:txBody>
          <a:bodyPr wrap="square">
            <a:spAutoFit/>
          </a:bodyPr>
          <a:lstStyle/>
          <a:p>
            <a:r>
              <a:rPr lang="hu-HU" dirty="0">
                <a:solidFill>
                  <a:srgbClr val="000000"/>
                </a:solidFill>
                <a:latin typeface="Segoe UI" panose="020B0502040204020203" pitchFamily="34" charset="0"/>
              </a:rPr>
              <a:t> </a:t>
            </a:r>
            <a:r>
              <a:rPr lang="hu-HU" b="1" dirty="0">
                <a:solidFill>
                  <a:srgbClr val="000000"/>
                </a:solidFill>
                <a:latin typeface="Segoe UI" panose="020B0502040204020203" pitchFamily="34" charset="0"/>
              </a:rPr>
              <a:t>Tábla átalakítása</a:t>
            </a:r>
            <a:r>
              <a:rPr lang="hu-HU" dirty="0">
                <a:solidFill>
                  <a:srgbClr val="000000"/>
                </a:solidFill>
                <a:latin typeface="Segoe UI" panose="020B0502040204020203" pitchFamily="34" charset="0"/>
              </a:rPr>
              <a:t> majd az </a:t>
            </a:r>
            <a:r>
              <a:rPr lang="hu-HU" b="1" dirty="0">
                <a:solidFill>
                  <a:srgbClr val="000000"/>
                </a:solidFill>
                <a:latin typeface="Segoe UI" panose="020B0502040204020203" pitchFamily="34" charset="0"/>
              </a:rPr>
              <a:t>Első sor használata fejlécként</a:t>
            </a:r>
            <a:r>
              <a:rPr lang="hu-HU" dirty="0">
                <a:solidFill>
                  <a:srgbClr val="000000"/>
                </a:solidFill>
                <a:latin typeface="Segoe UI" panose="020B0502040204020203" pitchFamily="34" charset="0"/>
              </a:rPr>
              <a:t> elemet kiválasztva folytassuk</a:t>
            </a:r>
            <a:endParaRPr lang="hu-HU" dirty="0"/>
          </a:p>
        </p:txBody>
      </p:sp>
    </p:spTree>
    <p:extLst>
      <p:ext uri="{BB962C8B-B14F-4D97-AF65-F5344CB8AC3E}">
        <p14:creationId xmlns:p14="http://schemas.microsoft.com/office/powerpoint/2010/main" val="228789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859E219-2419-4844-8596-C632B25C4C09}"/>
              </a:ext>
            </a:extLst>
          </p:cNvPr>
          <p:cNvSpPr>
            <a:spLocks noGrp="1"/>
          </p:cNvSpPr>
          <p:nvPr>
            <p:ph type="title"/>
          </p:nvPr>
        </p:nvSpPr>
        <p:spPr/>
        <p:txBody>
          <a:bodyPr/>
          <a:lstStyle/>
          <a:p>
            <a:r>
              <a:rPr lang="hu-HU" dirty="0"/>
              <a:t>AI elemzés megadása</a:t>
            </a:r>
          </a:p>
        </p:txBody>
      </p:sp>
      <p:sp>
        <p:nvSpPr>
          <p:cNvPr id="3" name="Tartalom helye 2">
            <a:extLst>
              <a:ext uri="{FF2B5EF4-FFF2-40B4-BE49-F238E27FC236}">
                <a16:creationId xmlns:a16="http://schemas.microsoft.com/office/drawing/2014/main" id="{EF606419-AE74-4F10-BD9B-1BA333639EBB}"/>
              </a:ext>
            </a:extLst>
          </p:cNvPr>
          <p:cNvSpPr>
            <a:spLocks noGrp="1"/>
          </p:cNvSpPr>
          <p:nvPr>
            <p:ph idx="1"/>
          </p:nvPr>
        </p:nvSpPr>
        <p:spPr/>
        <p:txBody>
          <a:bodyPr/>
          <a:lstStyle/>
          <a:p>
            <a:r>
              <a:rPr lang="hu-HU" dirty="0"/>
              <a:t> </a:t>
            </a:r>
            <a:r>
              <a:rPr lang="hu-HU" dirty="0" err="1"/>
              <a:t>Power</a:t>
            </a:r>
            <a:r>
              <a:rPr lang="hu-HU" dirty="0"/>
              <a:t> </a:t>
            </a:r>
            <a:r>
              <a:rPr lang="hu-HU" dirty="0" err="1"/>
              <a:t>Query</a:t>
            </a:r>
            <a:r>
              <a:rPr lang="hu-HU" dirty="0"/>
              <a:t>-szerkesztőben válasszuk az </a:t>
            </a:r>
            <a:r>
              <a:rPr lang="hu-HU" b="1" dirty="0"/>
              <a:t>AI-elemzések</a:t>
            </a:r>
            <a:r>
              <a:rPr lang="hu-HU" dirty="0"/>
              <a:t> lehetőséget.</a:t>
            </a:r>
          </a:p>
        </p:txBody>
      </p:sp>
      <p:sp>
        <p:nvSpPr>
          <p:cNvPr id="4" name="Dia számának helye 3">
            <a:extLst>
              <a:ext uri="{FF2B5EF4-FFF2-40B4-BE49-F238E27FC236}">
                <a16:creationId xmlns:a16="http://schemas.microsoft.com/office/drawing/2014/main" id="{CC990419-2C5A-4A5F-BD0C-944E34CCCFC6}"/>
              </a:ext>
            </a:extLst>
          </p:cNvPr>
          <p:cNvSpPr>
            <a:spLocks noGrp="1"/>
          </p:cNvSpPr>
          <p:nvPr>
            <p:ph type="sldNum" sz="quarter" idx="12"/>
          </p:nvPr>
        </p:nvSpPr>
        <p:spPr/>
        <p:txBody>
          <a:bodyPr/>
          <a:lstStyle/>
          <a:p>
            <a:fld id="{6D22F896-40B5-4ADD-8801-0D06FADFA095}" type="slidenum">
              <a:rPr lang="en-US" smtClean="0"/>
              <a:t>7</a:t>
            </a:fld>
            <a:endParaRPr lang="en-US" dirty="0"/>
          </a:p>
        </p:txBody>
      </p:sp>
      <p:pic>
        <p:nvPicPr>
          <p:cNvPr id="5122" name="Picture 2" descr="https://docs.microsoft.com/hu-hu/power-bi/media/service-tutorial-using-cognitive-services/tutorial-using-cognitive-services_04.png">
            <a:extLst>
              <a:ext uri="{FF2B5EF4-FFF2-40B4-BE49-F238E27FC236}">
                <a16:creationId xmlns:a16="http://schemas.microsoft.com/office/drawing/2014/main" id="{3011CE89-D6DC-49D6-98D2-3D62FCE68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298" y="1843221"/>
            <a:ext cx="7093404" cy="473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8A09E9-5E19-4D80-BC09-77DFCB22B9BD}"/>
              </a:ext>
            </a:extLst>
          </p:cNvPr>
          <p:cNvSpPr>
            <a:spLocks noGrp="1"/>
          </p:cNvSpPr>
          <p:nvPr>
            <p:ph type="title"/>
          </p:nvPr>
        </p:nvSpPr>
        <p:spPr/>
        <p:txBody>
          <a:bodyPr/>
          <a:lstStyle/>
          <a:p>
            <a:r>
              <a:rPr lang="hu-HU" dirty="0"/>
              <a:t> </a:t>
            </a:r>
            <a:r>
              <a:rPr lang="hu-HU" dirty="0" err="1"/>
              <a:t>Cognitive</a:t>
            </a:r>
            <a:r>
              <a:rPr lang="hu-HU" dirty="0"/>
              <a:t> </a:t>
            </a:r>
            <a:r>
              <a:rPr lang="hu-HU" dirty="0" err="1"/>
              <a:t>Services</a:t>
            </a:r>
            <a:r>
              <a:rPr lang="hu-HU" dirty="0"/>
              <a:t> beállítása</a:t>
            </a:r>
          </a:p>
        </p:txBody>
      </p:sp>
      <p:sp>
        <p:nvSpPr>
          <p:cNvPr id="3" name="Tartalom helye 2">
            <a:extLst>
              <a:ext uri="{FF2B5EF4-FFF2-40B4-BE49-F238E27FC236}">
                <a16:creationId xmlns:a16="http://schemas.microsoft.com/office/drawing/2014/main" id="{32739DBF-3BE1-4AB7-B6B4-00C30D8F3061}"/>
              </a:ext>
            </a:extLst>
          </p:cNvPr>
          <p:cNvSpPr>
            <a:spLocks noGrp="1"/>
          </p:cNvSpPr>
          <p:nvPr>
            <p:ph idx="1"/>
          </p:nvPr>
        </p:nvSpPr>
        <p:spPr/>
        <p:txBody>
          <a:bodyPr/>
          <a:lstStyle/>
          <a:p>
            <a:r>
              <a:rPr lang="hu-HU" dirty="0"/>
              <a:t>A  </a:t>
            </a:r>
            <a:r>
              <a:rPr lang="hu-HU" b="1" dirty="0" err="1"/>
              <a:t>Cognitive</a:t>
            </a:r>
            <a:r>
              <a:rPr lang="hu-HU" b="1" dirty="0"/>
              <a:t> </a:t>
            </a:r>
            <a:r>
              <a:rPr lang="hu-HU" b="1" dirty="0" err="1"/>
              <a:t>Services</a:t>
            </a:r>
            <a:r>
              <a:rPr lang="hu-HU" b="1" dirty="0"/>
              <a:t> </a:t>
            </a:r>
            <a:r>
              <a:rPr lang="hu-HU" dirty="0"/>
              <a:t>mappában tudjuk a szükséges függvényt kiválasztani, ami esetünkben a </a:t>
            </a:r>
            <a:r>
              <a:rPr lang="hu-HU" dirty="0" err="1"/>
              <a:t>CognitiveSentiments.ScoreSentiment</a:t>
            </a:r>
            <a:endParaRPr lang="hu-HU" dirty="0"/>
          </a:p>
        </p:txBody>
      </p:sp>
      <p:sp>
        <p:nvSpPr>
          <p:cNvPr id="4" name="Dia számának helye 3">
            <a:extLst>
              <a:ext uri="{FF2B5EF4-FFF2-40B4-BE49-F238E27FC236}">
                <a16:creationId xmlns:a16="http://schemas.microsoft.com/office/drawing/2014/main" id="{7FE0047C-F88A-404A-A4D5-BAF118B45845}"/>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146" name="Picture 2" descr="https://docs.microsoft.com/hu-hu/power-bi/media/service-tutorial-using-cognitive-services/tutorial-using-cognitive-services_05.png">
            <a:extLst>
              <a:ext uri="{FF2B5EF4-FFF2-40B4-BE49-F238E27FC236}">
                <a16:creationId xmlns:a16="http://schemas.microsoft.com/office/drawing/2014/main" id="{26A98F26-E1AD-4C2B-9778-5E3D363FF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414" y="2012906"/>
            <a:ext cx="7253061" cy="484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72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C876A20-0701-42F3-AD64-3BB7D153D71E}"/>
              </a:ext>
            </a:extLst>
          </p:cNvPr>
          <p:cNvSpPr>
            <a:spLocks noGrp="1"/>
          </p:cNvSpPr>
          <p:nvPr>
            <p:ph type="title"/>
          </p:nvPr>
        </p:nvSpPr>
        <p:spPr/>
        <p:txBody>
          <a:bodyPr/>
          <a:lstStyle/>
          <a:p>
            <a:r>
              <a:rPr lang="hu-HU" dirty="0"/>
              <a:t>Függvény paraméterezése</a:t>
            </a:r>
          </a:p>
        </p:txBody>
      </p:sp>
      <p:sp>
        <p:nvSpPr>
          <p:cNvPr id="4" name="Dia számának helye 3">
            <a:extLst>
              <a:ext uri="{FF2B5EF4-FFF2-40B4-BE49-F238E27FC236}">
                <a16:creationId xmlns:a16="http://schemas.microsoft.com/office/drawing/2014/main" id="{631EC120-93B8-4E47-97B7-6ED148A011C2}"/>
              </a:ext>
            </a:extLst>
          </p:cNvPr>
          <p:cNvSpPr>
            <a:spLocks noGrp="1"/>
          </p:cNvSpPr>
          <p:nvPr>
            <p:ph type="sldNum" sz="quarter" idx="12"/>
          </p:nvPr>
        </p:nvSpPr>
        <p:spPr/>
        <p:txBody>
          <a:bodyPr/>
          <a:lstStyle/>
          <a:p>
            <a:fld id="{6D22F896-40B5-4ADD-8801-0D06FADFA095}" type="slidenum">
              <a:rPr lang="en-US" smtClean="0"/>
              <a:t>9</a:t>
            </a:fld>
            <a:endParaRPr lang="en-US" dirty="0"/>
          </a:p>
        </p:txBody>
      </p:sp>
      <p:pic>
        <p:nvPicPr>
          <p:cNvPr id="7172" name="Picture 4" descr="https://docs.microsoft.com/hu-hu/power-bi/media/service-tutorial-using-cognitive-services/tutorial-using-cognitive-services_06.png">
            <a:extLst>
              <a:ext uri="{FF2B5EF4-FFF2-40B4-BE49-F238E27FC236}">
                <a16:creationId xmlns:a16="http://schemas.microsoft.com/office/drawing/2014/main" id="{F157533D-BBBF-4EB2-B940-3040551D6A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0947" y="1316038"/>
            <a:ext cx="10189156" cy="473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49652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3" id="{6EFBBBA6-D918-6643-9690-A16DF43978CD}" vid="{7D925495-A1F2-334E-BCE2-B8E8FC3C275C}"/>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8B0AB9FCF381429FB2350922936550" ma:contentTypeVersion="5" ma:contentTypeDescription="Create a new document." ma:contentTypeScope="" ma:versionID="589e65b809d9402ab8dceca0230ce288">
  <xsd:schema xmlns:xsd="http://www.w3.org/2001/XMLSchema" xmlns:xs="http://www.w3.org/2001/XMLSchema" xmlns:p="http://schemas.microsoft.com/office/2006/metadata/properties" xmlns:ns2="740ca137-556d-4ba7-9f00-9f05a5f8f8be" xmlns:ns3="9d5173b9-cce4-49bf-87fc-5ad4908b0ccf" targetNamespace="http://schemas.microsoft.com/office/2006/metadata/properties" ma:root="true" ma:fieldsID="927fbe94633d396d0a875b9787c405b2" ns2:_="" ns3:_="">
    <xsd:import namespace="740ca137-556d-4ba7-9f00-9f05a5f8f8be"/>
    <xsd:import namespace="9d5173b9-cce4-49bf-87fc-5ad4908b0cc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ca137-556d-4ba7-9f00-9f05a5f8f8b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173b9-cce4-49bf-87fc-5ad4908b0cc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A01FE4C-121F-4B4A-BDD7-010B08DC7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ca137-556d-4ba7-9f00-9f05a5f8f8be"/>
    <ds:schemaRef ds:uri="9d5173b9-cce4-49bf-87fc-5ad4908b0c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14F066-4366-4B85-935A-7C5D6FE0786A}">
  <ds:schemaRefs>
    <ds:schemaRef ds:uri="http://schemas.microsoft.com/office/2006/documentManagement/types"/>
    <ds:schemaRef ds:uri="http://purl.org/dc/elements/1.1/"/>
    <ds:schemaRef ds:uri="740ca137-556d-4ba7-9f00-9f05a5f8f8be"/>
    <ds:schemaRef ds:uri="http://purl.org/dc/dcmitype/"/>
    <ds:schemaRef ds:uri="http://schemas.microsoft.com/office/infopath/2007/PartnerControls"/>
    <ds:schemaRef ds:uri="9d5173b9-cce4-49bf-87fc-5ad4908b0ccf"/>
    <ds:schemaRef ds:uri="http://purl.org/dc/terms/"/>
    <ds:schemaRef ds:uri="http://schemas.microsoft.com/office/2006/metadata/propertie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9509FC8-CF49-4469-B691-AB928BF2A94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Telekom01</Template>
  <TotalTime>4835</TotalTime>
  <Words>818</Words>
  <Application>Microsoft Office PowerPoint</Application>
  <PresentationFormat>Szélesvásznú</PresentationFormat>
  <Paragraphs>121</Paragraphs>
  <Slides>17</Slides>
  <Notes>5</Notes>
  <HiddenSlides>0</HiddenSlides>
  <MMClips>0</MMClips>
  <ScaleCrop>false</ScaleCrop>
  <HeadingPairs>
    <vt:vector size="6" baseType="variant">
      <vt:variant>
        <vt:lpstr>Használt betűtípusok</vt:lpstr>
      </vt:variant>
      <vt:variant>
        <vt:i4>8</vt:i4>
      </vt:variant>
      <vt:variant>
        <vt:lpstr>Téma</vt:lpstr>
      </vt:variant>
      <vt:variant>
        <vt:i4>2</vt:i4>
      </vt:variant>
      <vt:variant>
        <vt:lpstr>Diacímek</vt:lpstr>
      </vt:variant>
      <vt:variant>
        <vt:i4>17</vt:i4>
      </vt:variant>
    </vt:vector>
  </HeadingPairs>
  <TitlesOfParts>
    <vt:vector size="27" baseType="lpstr">
      <vt:lpstr>Arial</vt:lpstr>
      <vt:lpstr>Calibri</vt:lpstr>
      <vt:lpstr>Calibri Light</vt:lpstr>
      <vt:lpstr>Courier New</vt:lpstr>
      <vt:lpstr>Segoe UI</vt:lpstr>
      <vt:lpstr>Segoe UI Semibold</vt:lpstr>
      <vt:lpstr>Segoe UI Semilight</vt:lpstr>
      <vt:lpstr>Titillium</vt:lpstr>
      <vt:lpstr>Thème Office</vt:lpstr>
      <vt:lpstr>Office Theme</vt:lpstr>
      <vt:lpstr>Mesterséges Intelligencia</vt:lpstr>
      <vt:lpstr>Azure Cognitive Services használata Power BI-ban</vt:lpstr>
      <vt:lpstr>Szövegelemzés</vt:lpstr>
      <vt:lpstr>Adatforráshoz új projekt létrehozása</vt:lpstr>
      <vt:lpstr>Adatforrás</vt:lpstr>
      <vt:lpstr>Adatforrás megadása</vt:lpstr>
      <vt:lpstr>AI elemzés megadása</vt:lpstr>
      <vt:lpstr> Cognitive Services beállítása</vt:lpstr>
      <vt:lpstr>Függvény paraméterezése</vt:lpstr>
      <vt:lpstr>Eredmény megtekintése: AI elemzések – AI Insights </vt:lpstr>
      <vt:lpstr>IoT szenzorok feldolgozása, Power BI integráció</vt:lpstr>
      <vt:lpstr>Szenzor adatok feldolgozása</vt:lpstr>
      <vt:lpstr>SensorTag (BLE 4.0) </vt:lpstr>
      <vt:lpstr>Azure EventHub</vt:lpstr>
      <vt:lpstr>Azure Stream Analytics adatforrás – output tab</vt:lpstr>
      <vt:lpstr>Power BI</vt:lpstr>
      <vt:lpstr>Köszönöm a figyelmet!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Adam Tarcsi;Pál Tamás;Nagyfi Richárd</dc:creator>
  <cp:lastModifiedBy>Tarcsi Ádám</cp:lastModifiedBy>
  <cp:revision>347</cp:revision>
  <cp:lastPrinted>2018-02-08T09:25:59Z</cp:lastPrinted>
  <dcterms:created xsi:type="dcterms:W3CDTF">2018-02-01T14:05:08Z</dcterms:created>
  <dcterms:modified xsi:type="dcterms:W3CDTF">2019-05-09T18:43:56Z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0x010100BE8B0AB9FCF381429FB2350922936550</vt:lpwstr>
  </property>
</Properties>
</file>